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7" r:id="rId2"/>
    <p:sldId id="310" r:id="rId3"/>
    <p:sldId id="256" r:id="rId4"/>
    <p:sldId id="311" r:id="rId5"/>
    <p:sldId id="312" r:id="rId6"/>
    <p:sldId id="313" r:id="rId7"/>
    <p:sldId id="314" r:id="rId8"/>
    <p:sldId id="315" r:id="rId9"/>
    <p:sldId id="316" r:id="rId10"/>
    <p:sldId id="277" r:id="rId11"/>
    <p:sldId id="317" r:id="rId12"/>
    <p:sldId id="318" r:id="rId13"/>
    <p:sldId id="302" r:id="rId14"/>
    <p:sldId id="300" r:id="rId15"/>
    <p:sldId id="267" r:id="rId16"/>
    <p:sldId id="326" r:id="rId17"/>
    <p:sldId id="324" r:id="rId18"/>
    <p:sldId id="279" r:id="rId19"/>
    <p:sldId id="322" r:id="rId20"/>
    <p:sldId id="337" r:id="rId21"/>
    <p:sldId id="327" r:id="rId22"/>
    <p:sldId id="265" r:id="rId23"/>
    <p:sldId id="328" r:id="rId24"/>
    <p:sldId id="299" r:id="rId25"/>
    <p:sldId id="329" r:id="rId26"/>
    <p:sldId id="330" r:id="rId27"/>
    <p:sldId id="331" r:id="rId28"/>
    <p:sldId id="332" r:id="rId29"/>
    <p:sldId id="333" r:id="rId30"/>
    <p:sldId id="319" r:id="rId31"/>
    <p:sldId id="271" r:id="rId32"/>
    <p:sldId id="264" r:id="rId33"/>
    <p:sldId id="334" r:id="rId34"/>
    <p:sldId id="335" r:id="rId35"/>
    <p:sldId id="320" r:id="rId36"/>
    <p:sldId id="321" r:id="rId37"/>
    <p:sldId id="266" r:id="rId38"/>
    <p:sldId id="305" r:id="rId39"/>
    <p:sldId id="308" r:id="rId40"/>
    <p:sldId id="33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60"/>
    <p:restoredTop sz="96327"/>
  </p:normalViewPr>
  <p:slideViewPr>
    <p:cSldViewPr snapToGrid="0">
      <p:cViewPr>
        <p:scale>
          <a:sx n="141" d="100"/>
          <a:sy n="141" d="100"/>
        </p:scale>
        <p:origin x="512"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18D8B1-0036-7542-AF3A-2A5E8AB75C61}" type="datetimeFigureOut">
              <a:rPr lang="en-AU" smtClean="0"/>
              <a:t>14/11/2023</a:t>
            </a:fld>
            <a:endParaRPr lang="en-AU"/>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AE35E-E707-8841-9FD5-B8B8CF87B7E5}" type="slidenum">
              <a:rPr lang="en-AU" smtClean="0"/>
              <a:t>‹Nº›</a:t>
            </a:fld>
            <a:endParaRPr lang="en-AU"/>
          </a:p>
        </p:txBody>
      </p:sp>
    </p:spTree>
    <p:extLst>
      <p:ext uri="{BB962C8B-B14F-4D97-AF65-F5344CB8AC3E}">
        <p14:creationId xmlns:p14="http://schemas.microsoft.com/office/powerpoint/2010/main" val="46539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kefranabg/readme-md-gen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4model.com/"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c4model.com/review/" TargetMode="External"/><Relationship Id="rId5" Type="http://schemas.openxmlformats.org/officeDocument/2006/relationships/hyperlink" Target="https://github.com/plantuml-stdlib/C4-PlantUML" TargetMode="External"/><Relationship Id="rId4" Type="http://schemas.openxmlformats.org/officeDocument/2006/relationships/hyperlink" Target="https://adrianvlupu.github.io/C4-Builder/"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kefranabg/readme-md-generato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drianvlupu.github.io/C4-Builder/"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pandoc.or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lantuml.com/"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github.com/plantuml/plantuml-stdlib" TargetMode="External"/><Relationship Id="rId4" Type="http://schemas.openxmlformats.org/officeDocument/2006/relationships/hyperlink" Target="https://crashedmind.github.io/PlantUMLHitchhikersGuid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lantuml.com/"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github.com/plantuml/plantuml-stdlib" TargetMode="External"/><Relationship Id="rId4" Type="http://schemas.openxmlformats.org/officeDocument/2006/relationships/hyperlink" Target="https://crashedmind.github.io/PlantUMLHitchhikersGuid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What’s the minimum amount of information someone needs to get up and running</a:t>
            </a:r>
          </a:p>
          <a:p>
            <a:r>
              <a:rPr lang="en-AU" dirty="0"/>
              <a:t>We always look at READMEs as part of our interview process</a:t>
            </a:r>
          </a:p>
          <a:p>
            <a:r>
              <a:rPr lang="en-US" sz="1200" dirty="0">
                <a:hlinkClick r:id="rId3"/>
              </a:rPr>
              <a:t>https://github.com/kefranabg/readme-md-generator</a:t>
            </a:r>
            <a:endParaRPr lang="en-US" sz="1200" dirty="0"/>
          </a:p>
          <a:p>
            <a:endParaRPr lang="en-AU"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13</a:t>
            </a:fld>
            <a:endParaRPr lang="en-AU"/>
          </a:p>
        </p:txBody>
      </p:sp>
    </p:spTree>
    <p:extLst>
      <p:ext uri="{BB962C8B-B14F-4D97-AF65-F5344CB8AC3E}">
        <p14:creationId xmlns:p14="http://schemas.microsoft.com/office/powerpoint/2010/main" val="647242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23</a:t>
            </a:fld>
            <a:endParaRPr lang="en-AU"/>
          </a:p>
        </p:txBody>
      </p:sp>
    </p:spTree>
    <p:extLst>
      <p:ext uri="{BB962C8B-B14F-4D97-AF65-F5344CB8AC3E}">
        <p14:creationId xmlns:p14="http://schemas.microsoft.com/office/powerpoint/2010/main" val="2272528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24</a:t>
            </a:fld>
            <a:endParaRPr lang="en-AU"/>
          </a:p>
        </p:txBody>
      </p:sp>
    </p:spTree>
    <p:extLst>
      <p:ext uri="{BB962C8B-B14F-4D97-AF65-F5344CB8AC3E}">
        <p14:creationId xmlns:p14="http://schemas.microsoft.com/office/powerpoint/2010/main" val="1043192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25</a:t>
            </a:fld>
            <a:endParaRPr lang="en-AU"/>
          </a:p>
        </p:txBody>
      </p:sp>
    </p:spTree>
    <p:extLst>
      <p:ext uri="{BB962C8B-B14F-4D97-AF65-F5344CB8AC3E}">
        <p14:creationId xmlns:p14="http://schemas.microsoft.com/office/powerpoint/2010/main" val="347977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26</a:t>
            </a:fld>
            <a:endParaRPr lang="en-AU"/>
          </a:p>
        </p:txBody>
      </p:sp>
    </p:spTree>
    <p:extLst>
      <p:ext uri="{BB962C8B-B14F-4D97-AF65-F5344CB8AC3E}">
        <p14:creationId xmlns:p14="http://schemas.microsoft.com/office/powerpoint/2010/main" val="3067919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27</a:t>
            </a:fld>
            <a:endParaRPr lang="en-AU"/>
          </a:p>
        </p:txBody>
      </p:sp>
    </p:spTree>
    <p:extLst>
      <p:ext uri="{BB962C8B-B14F-4D97-AF65-F5344CB8AC3E}">
        <p14:creationId xmlns:p14="http://schemas.microsoft.com/office/powerpoint/2010/main" val="4054570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28</a:t>
            </a:fld>
            <a:endParaRPr lang="en-AU"/>
          </a:p>
        </p:txBody>
      </p:sp>
    </p:spTree>
    <p:extLst>
      <p:ext uri="{BB962C8B-B14F-4D97-AF65-F5344CB8AC3E}">
        <p14:creationId xmlns:p14="http://schemas.microsoft.com/office/powerpoint/2010/main" val="3153692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29</a:t>
            </a:fld>
            <a:endParaRPr lang="en-AU"/>
          </a:p>
        </p:txBody>
      </p:sp>
    </p:spTree>
    <p:extLst>
      <p:ext uri="{BB962C8B-B14F-4D97-AF65-F5344CB8AC3E}">
        <p14:creationId xmlns:p14="http://schemas.microsoft.com/office/powerpoint/2010/main" val="1840865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30</a:t>
            </a:fld>
            <a:endParaRPr lang="en-AU"/>
          </a:p>
        </p:txBody>
      </p:sp>
    </p:spTree>
    <p:extLst>
      <p:ext uri="{BB962C8B-B14F-4D97-AF65-F5344CB8AC3E}">
        <p14:creationId xmlns:p14="http://schemas.microsoft.com/office/powerpoint/2010/main" val="1143068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31</a:t>
            </a:fld>
            <a:endParaRPr lang="en-AU"/>
          </a:p>
        </p:txBody>
      </p:sp>
    </p:spTree>
    <p:extLst>
      <p:ext uri="{BB962C8B-B14F-4D97-AF65-F5344CB8AC3E}">
        <p14:creationId xmlns:p14="http://schemas.microsoft.com/office/powerpoint/2010/main" val="1397333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I’ve found C4 to be really beneficial at stopping myself and others from trying to cram everything onto a single diagram</a:t>
            </a:r>
          </a:p>
          <a:p>
            <a:r>
              <a:rPr lang="en-US" dirty="0">
                <a:hlinkClick r:id="rId3"/>
              </a:rPr>
              <a:t>https://c4model.com/</a:t>
            </a:r>
            <a:endParaRPr lang="en-US" dirty="0"/>
          </a:p>
          <a:p>
            <a:r>
              <a:rPr lang="en-US" dirty="0">
                <a:hlinkClick r:id="rId4"/>
              </a:rPr>
              <a:t>https://adrianvlupu.github.io/C4-Builder/</a:t>
            </a:r>
            <a:endParaRPr lang="en-US" dirty="0"/>
          </a:p>
          <a:p>
            <a:r>
              <a:rPr lang="en-US" dirty="0">
                <a:hlinkClick r:id="rId5"/>
              </a:rPr>
              <a:t>https://github.com/plantuml-stdlib/C4-PlantUML</a:t>
            </a:r>
            <a:endParaRPr lang="en-US" dirty="0"/>
          </a:p>
          <a:p>
            <a:r>
              <a:rPr lang="en-US" dirty="0">
                <a:hlinkClick r:id="rId6"/>
              </a:rPr>
              <a:t>https://c4model.com/review/</a:t>
            </a:r>
            <a:endParaRPr lang="en-US"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32</a:t>
            </a:fld>
            <a:endParaRPr lang="en-AU"/>
          </a:p>
        </p:txBody>
      </p:sp>
    </p:spTree>
    <p:extLst>
      <p:ext uri="{BB962C8B-B14F-4D97-AF65-F5344CB8AC3E}">
        <p14:creationId xmlns:p14="http://schemas.microsoft.com/office/powerpoint/2010/main" val="39785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What’s the minimum amount of information someone needs to get up and running</a:t>
            </a:r>
          </a:p>
          <a:p>
            <a:r>
              <a:rPr lang="en-AU" dirty="0"/>
              <a:t>We always look at READMEs as part of our interview process</a:t>
            </a:r>
          </a:p>
          <a:p>
            <a:r>
              <a:rPr lang="en-US" sz="1200" dirty="0">
                <a:hlinkClick r:id="rId3"/>
              </a:rPr>
              <a:t>https://github.com/kefranabg/readme-md-generator</a:t>
            </a:r>
            <a:endParaRPr lang="en-US" sz="1200" dirty="0"/>
          </a:p>
          <a:p>
            <a:endParaRPr lang="en-AU"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14</a:t>
            </a:fld>
            <a:endParaRPr lang="en-AU"/>
          </a:p>
        </p:txBody>
      </p:sp>
    </p:spTree>
    <p:extLst>
      <p:ext uri="{BB962C8B-B14F-4D97-AF65-F5344CB8AC3E}">
        <p14:creationId xmlns:p14="http://schemas.microsoft.com/office/powerpoint/2010/main" val="201019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33</a:t>
            </a:fld>
            <a:endParaRPr lang="en-AU"/>
          </a:p>
        </p:txBody>
      </p:sp>
    </p:spTree>
    <p:extLst>
      <p:ext uri="{BB962C8B-B14F-4D97-AF65-F5344CB8AC3E}">
        <p14:creationId xmlns:p14="http://schemas.microsoft.com/office/powerpoint/2010/main" val="3214189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34</a:t>
            </a:fld>
            <a:endParaRPr lang="en-AU"/>
          </a:p>
        </p:txBody>
      </p:sp>
    </p:spTree>
    <p:extLst>
      <p:ext uri="{BB962C8B-B14F-4D97-AF65-F5344CB8AC3E}">
        <p14:creationId xmlns:p14="http://schemas.microsoft.com/office/powerpoint/2010/main" val="3136575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35</a:t>
            </a:fld>
            <a:endParaRPr lang="en-AU"/>
          </a:p>
        </p:txBody>
      </p:sp>
    </p:spTree>
    <p:extLst>
      <p:ext uri="{BB962C8B-B14F-4D97-AF65-F5344CB8AC3E}">
        <p14:creationId xmlns:p14="http://schemas.microsoft.com/office/powerpoint/2010/main" val="1766890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36</a:t>
            </a:fld>
            <a:endParaRPr lang="en-AU"/>
          </a:p>
        </p:txBody>
      </p:sp>
    </p:spTree>
    <p:extLst>
      <p:ext uri="{BB962C8B-B14F-4D97-AF65-F5344CB8AC3E}">
        <p14:creationId xmlns:p14="http://schemas.microsoft.com/office/powerpoint/2010/main" val="233597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Now there is a lot of documentation across multiple repos, how to make it searchable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sz="1200" dirty="0">
              <a:hlinkClick r:id="rId3"/>
            </a:endParaRPr>
          </a:p>
          <a:p>
            <a:r>
              <a:rPr lang="en-US" sz="1200" dirty="0">
                <a:hlinkClick r:id="rId3"/>
              </a:rPr>
              <a:t>https://adrianvlupu.github.io/C4-Builder/</a:t>
            </a:r>
            <a:endParaRPr lang="en-US" sz="1200" dirty="0"/>
          </a:p>
          <a:p>
            <a:r>
              <a:rPr lang="en-US" sz="1200" dirty="0">
                <a:hlinkClick r:id="rId4"/>
              </a:rPr>
              <a:t>https://pandoc.org/</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37</a:t>
            </a:fld>
            <a:endParaRPr lang="en-AU"/>
          </a:p>
        </p:txBody>
      </p:sp>
    </p:spTree>
    <p:extLst>
      <p:ext uri="{BB962C8B-B14F-4D97-AF65-F5344CB8AC3E}">
        <p14:creationId xmlns:p14="http://schemas.microsoft.com/office/powerpoint/2010/main" val="2749749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04-c4model-context-good.puml</a:t>
            </a:r>
          </a:p>
        </p:txBody>
      </p:sp>
      <p:sp>
        <p:nvSpPr>
          <p:cNvPr id="4" name="Slide Number Placeholder 3"/>
          <p:cNvSpPr>
            <a:spLocks noGrp="1"/>
          </p:cNvSpPr>
          <p:nvPr>
            <p:ph type="sldNum" sz="quarter" idx="5"/>
          </p:nvPr>
        </p:nvSpPr>
        <p:spPr/>
        <p:txBody>
          <a:bodyPr/>
          <a:lstStyle/>
          <a:p>
            <a:fld id="{C2732FD8-BEF5-F948-97BC-38CD14E8A39C}" type="slidenum">
              <a:rPr lang="en-AU" smtClean="0"/>
              <a:t>38</a:t>
            </a:fld>
            <a:endParaRPr lang="en-AU"/>
          </a:p>
        </p:txBody>
      </p:sp>
    </p:spTree>
    <p:extLst>
      <p:ext uri="{BB962C8B-B14F-4D97-AF65-F5344CB8AC3E}">
        <p14:creationId xmlns:p14="http://schemas.microsoft.com/office/powerpoint/2010/main" val="3166759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start to understand decisions that have been made either through inspection or by talking to the team, we want to capture those</a:t>
            </a:r>
          </a:p>
          <a:p>
            <a:r>
              <a:rPr lang="en-AU" dirty="0"/>
              <a:t>On a new project we want to start with these</a:t>
            </a:r>
          </a:p>
          <a:p>
            <a:r>
              <a:rPr lang="en-AU" dirty="0"/>
              <a:t>Minimise the amount of time revisiting made decisions every time a new person joins</a:t>
            </a:r>
          </a:p>
        </p:txBody>
      </p:sp>
      <p:sp>
        <p:nvSpPr>
          <p:cNvPr id="4" name="Slide Number Placeholder 3"/>
          <p:cNvSpPr>
            <a:spLocks noGrp="1"/>
          </p:cNvSpPr>
          <p:nvPr>
            <p:ph type="sldNum" sz="quarter" idx="5"/>
          </p:nvPr>
        </p:nvSpPr>
        <p:spPr/>
        <p:txBody>
          <a:bodyPr/>
          <a:lstStyle/>
          <a:p>
            <a:fld id="{C2732FD8-BEF5-F948-97BC-38CD14E8A39C}" type="slidenum">
              <a:rPr lang="en-AU" smtClean="0"/>
              <a:t>15</a:t>
            </a:fld>
            <a:endParaRPr lang="en-AU"/>
          </a:p>
        </p:txBody>
      </p:sp>
    </p:spTree>
    <p:extLst>
      <p:ext uri="{BB962C8B-B14F-4D97-AF65-F5344CB8AC3E}">
        <p14:creationId xmlns:p14="http://schemas.microsoft.com/office/powerpoint/2010/main" val="53832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start to understand decisions that have been made either through inspection or by talking to the team, we want to capture those</a:t>
            </a:r>
          </a:p>
          <a:p>
            <a:r>
              <a:rPr lang="en-AU" dirty="0"/>
              <a:t>On a new project we want to start with these</a:t>
            </a:r>
          </a:p>
          <a:p>
            <a:r>
              <a:rPr lang="en-AU" dirty="0"/>
              <a:t>Minimise the amount of time revisiting made decisions every time a new person joins</a:t>
            </a:r>
          </a:p>
        </p:txBody>
      </p:sp>
      <p:sp>
        <p:nvSpPr>
          <p:cNvPr id="4" name="Slide Number Placeholder 3"/>
          <p:cNvSpPr>
            <a:spLocks noGrp="1"/>
          </p:cNvSpPr>
          <p:nvPr>
            <p:ph type="sldNum" sz="quarter" idx="5"/>
          </p:nvPr>
        </p:nvSpPr>
        <p:spPr/>
        <p:txBody>
          <a:bodyPr/>
          <a:lstStyle/>
          <a:p>
            <a:fld id="{C2732FD8-BEF5-F948-97BC-38CD14E8A39C}" type="slidenum">
              <a:rPr lang="en-AU" smtClean="0"/>
              <a:t>16</a:t>
            </a:fld>
            <a:endParaRPr lang="en-AU"/>
          </a:p>
        </p:txBody>
      </p:sp>
    </p:spTree>
    <p:extLst>
      <p:ext uri="{BB962C8B-B14F-4D97-AF65-F5344CB8AC3E}">
        <p14:creationId xmlns:p14="http://schemas.microsoft.com/office/powerpoint/2010/main" val="25588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start to understand decisions that have been made either through inspection or by talking to the team, we want to capture those</a:t>
            </a:r>
          </a:p>
          <a:p>
            <a:r>
              <a:rPr lang="en-AU" dirty="0"/>
              <a:t>On a new project we want to start with these</a:t>
            </a:r>
          </a:p>
          <a:p>
            <a:r>
              <a:rPr lang="en-AU" dirty="0"/>
              <a:t>Minimise the amount of time revisiting made decisions every time a new person joins</a:t>
            </a:r>
          </a:p>
        </p:txBody>
      </p:sp>
      <p:sp>
        <p:nvSpPr>
          <p:cNvPr id="4" name="Slide Number Placeholder 3"/>
          <p:cNvSpPr>
            <a:spLocks noGrp="1"/>
          </p:cNvSpPr>
          <p:nvPr>
            <p:ph type="sldNum" sz="quarter" idx="5"/>
          </p:nvPr>
        </p:nvSpPr>
        <p:spPr/>
        <p:txBody>
          <a:bodyPr/>
          <a:lstStyle/>
          <a:p>
            <a:fld id="{C2732FD8-BEF5-F948-97BC-38CD14E8A39C}" type="slidenum">
              <a:rPr lang="en-AU" smtClean="0"/>
              <a:t>17</a:t>
            </a:fld>
            <a:endParaRPr lang="en-AU"/>
          </a:p>
        </p:txBody>
      </p:sp>
    </p:spTree>
    <p:extLst>
      <p:ext uri="{BB962C8B-B14F-4D97-AF65-F5344CB8AC3E}">
        <p14:creationId xmlns:p14="http://schemas.microsoft.com/office/powerpoint/2010/main" val="3993995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pet hate is having to enlist the opinion of an architect every time you want to extend a solution</a:t>
            </a:r>
          </a:p>
          <a:p>
            <a:r>
              <a:rPr lang="en-AU" dirty="0"/>
              <a:t>Can we come up with some guidelines and principles to help push decision making to the development teams?</a:t>
            </a:r>
          </a:p>
          <a:p>
            <a:r>
              <a:rPr lang="en-AU" dirty="0"/>
              <a:t>Then if something isn’t covered in the architectural principles, consult an architect.</a:t>
            </a:r>
          </a:p>
        </p:txBody>
      </p:sp>
      <p:sp>
        <p:nvSpPr>
          <p:cNvPr id="4" name="Slide Number Placeholder 3"/>
          <p:cNvSpPr>
            <a:spLocks noGrp="1"/>
          </p:cNvSpPr>
          <p:nvPr>
            <p:ph type="sldNum" sz="quarter" idx="5"/>
          </p:nvPr>
        </p:nvSpPr>
        <p:spPr/>
        <p:txBody>
          <a:bodyPr/>
          <a:lstStyle/>
          <a:p>
            <a:fld id="{C2732FD8-BEF5-F948-97BC-38CD14E8A39C}" type="slidenum">
              <a:rPr lang="en-AU" smtClean="0"/>
              <a:t>18</a:t>
            </a:fld>
            <a:endParaRPr lang="en-AU"/>
          </a:p>
        </p:txBody>
      </p:sp>
    </p:spTree>
    <p:extLst>
      <p:ext uri="{BB962C8B-B14F-4D97-AF65-F5344CB8AC3E}">
        <p14:creationId xmlns:p14="http://schemas.microsoft.com/office/powerpoint/2010/main" val="3946833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**Name**: A principle's name should be crisp, resonant, and reflective of its core idea. Think of it as a label that encapsulates its essence in a memorable way.</a:t>
            </a:r>
          </a:p>
          <a:p>
            <a:r>
              <a:rPr lang="en-AU" dirty="0"/>
              <a:t>2. **Statement**: The statement should be clear and concise, avoiding technical jargon when possible. This ensures that the principle is comprehensible and can be consistently applied by everyone, from IT personnel to business executives.</a:t>
            </a:r>
          </a:p>
          <a:p>
            <a:r>
              <a:rPr lang="en-AU" dirty="0"/>
              <a:t>3. **Rationale**: The reasoning behind a principle provides the 'why,' connecting it to tangible business outcomes. It helps stakeholders understand the value and importance of adhering to the principle.</a:t>
            </a:r>
          </a:p>
          <a:p>
            <a:r>
              <a:rPr lang="en-AU" dirty="0"/>
              <a:t>4. **Implications**: Outlining the implications clarifies the expected changes or actions required. It should illuminate the impact on processes, organizational structures, and the </a:t>
            </a:r>
            <a:r>
              <a:rPr lang="en-AU" dirty="0" err="1"/>
              <a:t>behavior</a:t>
            </a:r>
            <a:r>
              <a:rPr lang="en-AU" dirty="0"/>
              <a:t> of teams.</a:t>
            </a:r>
          </a:p>
        </p:txBody>
      </p:sp>
      <p:sp>
        <p:nvSpPr>
          <p:cNvPr id="4" name="Slide Number Placeholder 3"/>
          <p:cNvSpPr>
            <a:spLocks noGrp="1"/>
          </p:cNvSpPr>
          <p:nvPr>
            <p:ph type="sldNum" sz="quarter" idx="5"/>
          </p:nvPr>
        </p:nvSpPr>
        <p:spPr/>
        <p:txBody>
          <a:bodyPr/>
          <a:lstStyle/>
          <a:p>
            <a:fld id="{C2732FD8-BEF5-F948-97BC-38CD14E8A39C}" type="slidenum">
              <a:rPr lang="en-AU" smtClean="0"/>
              <a:t>19</a:t>
            </a:fld>
            <a:endParaRPr lang="en-AU"/>
          </a:p>
        </p:txBody>
      </p:sp>
    </p:spTree>
    <p:extLst>
      <p:ext uri="{BB962C8B-B14F-4D97-AF65-F5344CB8AC3E}">
        <p14:creationId xmlns:p14="http://schemas.microsoft.com/office/powerpoint/2010/main" val="723567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https://plantuml.com/</a:t>
            </a:r>
            <a:endParaRPr lang="en-US" dirty="0"/>
          </a:p>
          <a:p>
            <a:r>
              <a:rPr lang="en-US" dirty="0">
                <a:hlinkClick r:id="rId4"/>
              </a:rPr>
              <a:t>https://crashedmind.github.io/PlantUMLHitchhikersGuide/</a:t>
            </a:r>
            <a:endParaRPr lang="en-US" dirty="0"/>
          </a:p>
          <a:p>
            <a:r>
              <a:rPr lang="en-US" dirty="0">
                <a:hlinkClick r:id="rId5"/>
              </a:rPr>
              <a:t>https://github.com/plantuml/plantuml-stdlib</a:t>
            </a:r>
            <a:endParaRPr lang="en-US"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21</a:t>
            </a:fld>
            <a:endParaRPr lang="en-AU"/>
          </a:p>
        </p:txBody>
      </p:sp>
    </p:spTree>
    <p:extLst>
      <p:ext uri="{BB962C8B-B14F-4D97-AF65-F5344CB8AC3E}">
        <p14:creationId xmlns:p14="http://schemas.microsoft.com/office/powerpoint/2010/main" val="1735130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https://plantuml.com/</a:t>
            </a:r>
            <a:endParaRPr lang="en-US" dirty="0"/>
          </a:p>
          <a:p>
            <a:r>
              <a:rPr lang="en-US" dirty="0">
                <a:hlinkClick r:id="rId4"/>
              </a:rPr>
              <a:t>https://crashedmind.github.io/PlantUMLHitchhikersGuide/</a:t>
            </a:r>
            <a:endParaRPr lang="en-US" dirty="0"/>
          </a:p>
          <a:p>
            <a:r>
              <a:rPr lang="en-US" dirty="0">
                <a:hlinkClick r:id="rId5"/>
              </a:rPr>
              <a:t>https://github.com/plantuml/plantuml-stdlib</a:t>
            </a:r>
            <a:endParaRPr lang="en-US"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22</a:t>
            </a:fld>
            <a:endParaRPr lang="en-AU"/>
          </a:p>
        </p:txBody>
      </p:sp>
    </p:spTree>
    <p:extLst>
      <p:ext uri="{BB962C8B-B14F-4D97-AF65-F5344CB8AC3E}">
        <p14:creationId xmlns:p14="http://schemas.microsoft.com/office/powerpoint/2010/main" val="2618266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11/14/23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11/14/23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55EE07-2B99-29D5-5596-479E5C21B77E}"/>
              </a:ext>
            </a:extLst>
          </p:cNvPr>
          <p:cNvSpPr>
            <a:spLocks noGrp="1"/>
          </p:cNvSpPr>
          <p:nvPr>
            <p:ph type="title"/>
          </p:nvPr>
        </p:nvSpPr>
        <p:spPr/>
        <p:txBody>
          <a:bodyPr/>
          <a:lstStyle/>
          <a:p>
            <a:r>
              <a:rPr lang="es-ES"/>
              <a:t>Haga clic para modificar el estilo de título del patrón</a:t>
            </a:r>
            <a:endParaRPr lang="en-AU"/>
          </a:p>
        </p:txBody>
      </p:sp>
      <p:sp>
        <p:nvSpPr>
          <p:cNvPr id="3" name="Marcador de contenido 2">
            <a:extLst>
              <a:ext uri="{FF2B5EF4-FFF2-40B4-BE49-F238E27FC236}">
                <a16:creationId xmlns:a16="http://schemas.microsoft.com/office/drawing/2014/main" id="{3028C3B3-86B6-8DAD-EE82-BE03D96372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4" name="Marcador de fecha 3">
            <a:extLst>
              <a:ext uri="{FF2B5EF4-FFF2-40B4-BE49-F238E27FC236}">
                <a16:creationId xmlns:a16="http://schemas.microsoft.com/office/drawing/2014/main" id="{379944E7-984E-F69F-A9A1-552928C736F9}"/>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5" name="Marcador de pie de página 4">
            <a:extLst>
              <a:ext uri="{FF2B5EF4-FFF2-40B4-BE49-F238E27FC236}">
                <a16:creationId xmlns:a16="http://schemas.microsoft.com/office/drawing/2014/main" id="{13A234EF-CF82-8F74-E8FA-DA77C365626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B3D7B31-6ED2-5AA7-FF41-FB70C287FB28}"/>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646932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11/14/23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11/14/23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efranabg/readme-md-generato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hyperlink" Target="https://adr.github.io/mad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sv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c4model.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52B1CF-DA05-9C2B-1805-FB3F2367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4000" y="889431"/>
            <a:ext cx="6711247" cy="4701664"/>
          </a:xfrm>
          <a:prstGeom prst="rect">
            <a:avLst/>
          </a:prstGeom>
        </p:spPr>
      </p:pic>
      <p:sp>
        <p:nvSpPr>
          <p:cNvPr id="10" name="TextBox 9">
            <a:extLst>
              <a:ext uri="{FF2B5EF4-FFF2-40B4-BE49-F238E27FC236}">
                <a16:creationId xmlns:a16="http://schemas.microsoft.com/office/drawing/2014/main" id="{7E5E196B-8EA9-66D6-EFC3-8B32ECF63A4E}"/>
              </a:ext>
            </a:extLst>
          </p:cNvPr>
          <p:cNvSpPr txBox="1"/>
          <p:nvPr/>
        </p:nvSpPr>
        <p:spPr>
          <a:xfrm>
            <a:off x="4279900" y="5330229"/>
            <a:ext cx="5118100" cy="369332"/>
          </a:xfrm>
          <a:prstGeom prst="rect">
            <a:avLst/>
          </a:prstGeom>
          <a:noFill/>
        </p:spPr>
        <p:txBody>
          <a:bodyPr wrap="square" rtlCol="0">
            <a:spAutoFit/>
          </a:bodyPr>
          <a:lstStyle/>
          <a:p>
            <a:r>
              <a:rPr lang="en-AU">
                <a:solidFill>
                  <a:srgbClr val="3E5668"/>
                </a:solidFill>
                <a:latin typeface="Segoe UI Semibold" panose="020B0702040204020203" pitchFamily="34" charset="0"/>
                <a:cs typeface="Segoe UI Semibold" panose="020B0702040204020203" pitchFamily="34" charset="0"/>
              </a:rPr>
              <a:t>#DDDAdelaide / @DDDAdelaide</a:t>
            </a:r>
          </a:p>
        </p:txBody>
      </p:sp>
    </p:spTree>
    <p:extLst>
      <p:ext uri="{BB962C8B-B14F-4D97-AF65-F5344CB8AC3E}">
        <p14:creationId xmlns:p14="http://schemas.microsoft.com/office/powerpoint/2010/main" val="2711662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3760A35-C67D-A774-024D-DC2123C76F83}"/>
              </a:ext>
            </a:extLst>
          </p:cNvPr>
          <p:cNvSpPr>
            <a:spLocks noGrp="1"/>
          </p:cNvSpPr>
          <p:nvPr>
            <p:ph type="title"/>
          </p:nvPr>
        </p:nvSpPr>
        <p:spPr/>
        <p:txBody>
          <a:bodyPr/>
          <a:lstStyle/>
          <a:p>
            <a:r>
              <a:rPr lang="en-US" dirty="0"/>
              <a:t>A possible solution?</a:t>
            </a:r>
          </a:p>
        </p:txBody>
      </p:sp>
      <p:sp>
        <p:nvSpPr>
          <p:cNvPr id="13" name="Subtitle 2">
            <a:extLst>
              <a:ext uri="{FF2B5EF4-FFF2-40B4-BE49-F238E27FC236}">
                <a16:creationId xmlns:a16="http://schemas.microsoft.com/office/drawing/2014/main" id="{34153BE5-A4DA-78EC-C1A4-692B1CFEC83C}"/>
              </a:ext>
            </a:extLst>
          </p:cNvPr>
          <p:cNvSpPr>
            <a:spLocks noGrp="1"/>
          </p:cNvSpPr>
          <p:nvPr>
            <p:ph sz="quarter" idx="13"/>
          </p:nvPr>
        </p:nvSpPr>
        <p:spPr/>
        <p:txBody>
          <a:bodyPr>
            <a:normAutofit/>
          </a:bodyPr>
          <a:lstStyle/>
          <a:p>
            <a:r>
              <a:rPr lang="en-AU" dirty="0"/>
              <a:t>Adopt “Documentation as Code”</a:t>
            </a:r>
          </a:p>
          <a:p>
            <a:r>
              <a:rPr lang="en-AU" dirty="0"/>
              <a:t>Favour the separation of structure from presentation</a:t>
            </a:r>
          </a:p>
          <a:p>
            <a:r>
              <a:rPr lang="en-AU" dirty="0"/>
              <a:t>Minimise requirement for extra tooling</a:t>
            </a:r>
          </a:p>
          <a:p>
            <a:r>
              <a:rPr lang="en-AU"/>
              <a:t>Version </a:t>
            </a:r>
            <a:r>
              <a:rPr lang="en-AU" dirty="0"/>
              <a:t>controlled in git</a:t>
            </a:r>
          </a:p>
          <a:p>
            <a:r>
              <a:rPr lang="en-AU" dirty="0"/>
              <a:t>Be pragmatic, start simple, scale up</a:t>
            </a:r>
          </a:p>
        </p:txBody>
      </p:sp>
    </p:spTree>
    <p:extLst>
      <p:ext uri="{BB962C8B-B14F-4D97-AF65-F5344CB8AC3E}">
        <p14:creationId xmlns:p14="http://schemas.microsoft.com/office/powerpoint/2010/main" val="13864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D9A14DF-D13A-0248-3230-CF7E57D543B9}"/>
              </a:ext>
            </a:extLst>
          </p:cNvPr>
          <p:cNvSpPr>
            <a:spLocks noGrp="1"/>
          </p:cNvSpPr>
          <p:nvPr>
            <p:ph type="title"/>
          </p:nvPr>
        </p:nvSpPr>
        <p:spPr>
          <a:xfrm>
            <a:off x="1159933" y="995318"/>
            <a:ext cx="46143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kern="1200" dirty="0">
                <a:solidFill>
                  <a:srgbClr val="3F3F3F"/>
                </a:solidFill>
                <a:latin typeface="+mj-lt"/>
                <a:ea typeface="+mj-ea"/>
                <a:cs typeface="+mj-cs"/>
              </a:rPr>
              <a:t>Pros</a:t>
            </a:r>
          </a:p>
        </p:txBody>
      </p:sp>
      <p:sp>
        <p:nvSpPr>
          <p:cNvPr id="8" name="Subtitle 2">
            <a:extLst>
              <a:ext uri="{FF2B5EF4-FFF2-40B4-BE49-F238E27FC236}">
                <a16:creationId xmlns:a16="http://schemas.microsoft.com/office/drawing/2014/main" id="{48930501-9FF4-60CB-4CC6-2C74F7529CEF}"/>
              </a:ext>
            </a:extLst>
          </p:cNvPr>
          <p:cNvSpPr txBox="1">
            <a:spLocks/>
          </p:cNvSpPr>
          <p:nvPr/>
        </p:nvSpPr>
        <p:spPr>
          <a:xfrm>
            <a:off x="1159933" y="2838299"/>
            <a:ext cx="4971074" cy="366083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Version controllable / diffable</a:t>
            </a:r>
          </a:p>
          <a:p>
            <a:r>
              <a:rPr lang="en-US" dirty="0"/>
              <a:t>Simple to use / learn</a:t>
            </a:r>
          </a:p>
          <a:p>
            <a:r>
              <a:rPr lang="en-US" dirty="0"/>
              <a:t>Using a DSL vs just diagrams means there is context</a:t>
            </a:r>
          </a:p>
          <a:p>
            <a:r>
              <a:rPr lang="en-US" dirty="0"/>
              <a:t>Cross platform</a:t>
            </a:r>
          </a:p>
          <a:p>
            <a:r>
              <a:rPr lang="en-US" dirty="0"/>
              <a:t>Minimal tooling</a:t>
            </a:r>
          </a:p>
          <a:p>
            <a:r>
              <a:rPr lang="en-US" dirty="0"/>
              <a:t>Can generate images / pdf / ppt</a:t>
            </a:r>
          </a:p>
          <a:p>
            <a:r>
              <a:rPr lang="en-US" dirty="0"/>
              <a:t>Minimal licensing</a:t>
            </a:r>
          </a:p>
        </p:txBody>
      </p:sp>
      <p:sp>
        <p:nvSpPr>
          <p:cNvPr id="9" name="Subtitle 2">
            <a:extLst>
              <a:ext uri="{FF2B5EF4-FFF2-40B4-BE49-F238E27FC236}">
                <a16:creationId xmlns:a16="http://schemas.microsoft.com/office/drawing/2014/main" id="{2A7F25F3-784C-2072-68F5-B171FFF73679}"/>
              </a:ext>
            </a:extLst>
          </p:cNvPr>
          <p:cNvSpPr txBox="1">
            <a:spLocks/>
          </p:cNvSpPr>
          <p:nvPr/>
        </p:nvSpPr>
        <p:spPr>
          <a:xfrm>
            <a:off x="6417730" y="2844094"/>
            <a:ext cx="4614337" cy="29597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tx1"/>
              </a:buClr>
            </a:pPr>
            <a:r>
              <a:rPr lang="en-US" sz="2000" cap="all" dirty="0"/>
              <a:t>The learning curve</a:t>
            </a:r>
          </a:p>
          <a:p>
            <a:pPr>
              <a:lnSpc>
                <a:spcPct val="120000"/>
              </a:lnSpc>
              <a:buClr>
                <a:schemeClr val="tx1"/>
              </a:buClr>
            </a:pPr>
            <a:r>
              <a:rPr lang="en-US" sz="2000" cap="all" dirty="0"/>
              <a:t>Less accessible to non-tech folk</a:t>
            </a:r>
          </a:p>
          <a:p>
            <a:pPr>
              <a:lnSpc>
                <a:spcPct val="120000"/>
              </a:lnSpc>
              <a:buClr>
                <a:schemeClr val="tx1"/>
              </a:buClr>
            </a:pPr>
            <a:r>
              <a:rPr lang="en-US" sz="2000" cap="all" dirty="0"/>
              <a:t>Harder to search &amp; aggregate (solvable)</a:t>
            </a:r>
          </a:p>
          <a:p>
            <a:pPr>
              <a:lnSpc>
                <a:spcPct val="120000"/>
              </a:lnSpc>
              <a:buClr>
                <a:schemeClr val="tx1"/>
              </a:buClr>
            </a:pPr>
            <a:r>
              <a:rPr lang="en-US" sz="2000" cap="all" dirty="0"/>
              <a:t>Code sprawl (solvable)</a:t>
            </a:r>
          </a:p>
        </p:txBody>
      </p:sp>
      <p:sp>
        <p:nvSpPr>
          <p:cNvPr id="10" name="Title 1">
            <a:extLst>
              <a:ext uri="{FF2B5EF4-FFF2-40B4-BE49-F238E27FC236}">
                <a16:creationId xmlns:a16="http://schemas.microsoft.com/office/drawing/2014/main" id="{709585B9-F7AC-1666-1FAF-F4DC41E89BDA}"/>
              </a:ext>
            </a:extLst>
          </p:cNvPr>
          <p:cNvSpPr txBox="1">
            <a:spLocks/>
          </p:cNvSpPr>
          <p:nvPr/>
        </p:nvSpPr>
        <p:spPr>
          <a:xfrm>
            <a:off x="6417729" y="995318"/>
            <a:ext cx="4614338" cy="1193968"/>
          </a:xfrm>
          <a:prstGeom prst="rect">
            <a:avLst/>
          </a:prstGeom>
          <a:solidFill>
            <a:srgbClr val="FFFFFF"/>
          </a:solidFill>
          <a:ln w="38100">
            <a:solidFill>
              <a:srgbClr val="7F7F7F"/>
            </a:solidFill>
            <a:miter lim="800000"/>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cap="all" dirty="0">
                <a:solidFill>
                  <a:srgbClr val="3F3F3F"/>
                </a:solidFill>
              </a:rPr>
              <a:t>Cons</a:t>
            </a:r>
          </a:p>
        </p:txBody>
      </p:sp>
    </p:spTree>
    <p:extLst>
      <p:ext uri="{BB962C8B-B14F-4D97-AF65-F5344CB8AC3E}">
        <p14:creationId xmlns:p14="http://schemas.microsoft.com/office/powerpoint/2010/main" val="1357713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FD737-8CD1-A7CC-2584-BE8B37B145BE}"/>
              </a:ext>
            </a:extLst>
          </p:cNvPr>
          <p:cNvSpPr>
            <a:spLocks noGrp="1"/>
          </p:cNvSpPr>
          <p:nvPr>
            <p:ph type="title"/>
          </p:nvPr>
        </p:nvSpPr>
        <p:spPr/>
        <p:txBody>
          <a:bodyPr/>
          <a:lstStyle/>
          <a:p>
            <a:r>
              <a:rPr lang="en-AU" sz="3600" dirty="0"/>
              <a:t>A consulting story</a:t>
            </a:r>
            <a:endParaRPr lang="en-AU" dirty="0"/>
          </a:p>
        </p:txBody>
      </p:sp>
      <p:sp>
        <p:nvSpPr>
          <p:cNvPr id="3" name="Marcador de contenido 2">
            <a:extLst>
              <a:ext uri="{FF2B5EF4-FFF2-40B4-BE49-F238E27FC236}">
                <a16:creationId xmlns:a16="http://schemas.microsoft.com/office/drawing/2014/main" id="{00AD7F4E-3E10-2A55-1140-ACCFC0022A70}"/>
              </a:ext>
            </a:extLst>
          </p:cNvPr>
          <p:cNvSpPr>
            <a:spLocks noGrp="1"/>
          </p:cNvSpPr>
          <p:nvPr>
            <p:ph sz="quarter" idx="13"/>
          </p:nvPr>
        </p:nvSpPr>
        <p:spPr/>
        <p:txBody>
          <a:bodyPr/>
          <a:lstStyle/>
          <a:p>
            <a:r>
              <a:rPr lang="en-US" sz="2000" dirty="0"/>
              <a:t>A new project</a:t>
            </a:r>
          </a:p>
          <a:p>
            <a:r>
              <a:rPr lang="en-US" sz="2000" dirty="0"/>
              <a:t>A handful of repositories</a:t>
            </a:r>
          </a:p>
          <a:p>
            <a:r>
              <a:rPr lang="en-US" sz="2000" dirty="0"/>
              <a:t>No documentation</a:t>
            </a:r>
          </a:p>
          <a:p>
            <a:r>
              <a:rPr lang="en-US" sz="2000" dirty="0"/>
              <a:t>Where do we start?</a:t>
            </a:r>
          </a:p>
        </p:txBody>
      </p:sp>
    </p:spTree>
    <p:extLst>
      <p:ext uri="{BB962C8B-B14F-4D97-AF65-F5344CB8AC3E}">
        <p14:creationId xmlns:p14="http://schemas.microsoft.com/office/powerpoint/2010/main" val="3964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idx="4294967295"/>
          </p:nvPr>
        </p:nvSpPr>
        <p:spPr>
          <a:xfrm>
            <a:off x="0" y="585788"/>
            <a:ext cx="10515600" cy="1325562"/>
          </a:xfrm>
        </p:spPr>
        <p:txBody>
          <a:bodyPr>
            <a:normAutofit/>
          </a:bodyPr>
          <a:lstStyle/>
          <a:p>
            <a:r>
              <a:rPr lang="en-US" dirty="0"/>
              <a:t>Markdown README</a:t>
            </a:r>
          </a:p>
        </p:txBody>
      </p:sp>
      <p:sp>
        <p:nvSpPr>
          <p:cNvPr id="3" name="Subtitle 2">
            <a:extLst>
              <a:ext uri="{FF2B5EF4-FFF2-40B4-BE49-F238E27FC236}">
                <a16:creationId xmlns:a16="http://schemas.microsoft.com/office/drawing/2014/main" id="{E284F0F7-ED43-49F4-282D-8D02DC16CD41}"/>
              </a:ext>
            </a:extLst>
          </p:cNvPr>
          <p:cNvSpPr>
            <a:spLocks noGrp="1"/>
          </p:cNvSpPr>
          <p:nvPr>
            <p:ph idx="4294967295"/>
          </p:nvPr>
        </p:nvSpPr>
        <p:spPr>
          <a:xfrm>
            <a:off x="7070756" y="2516188"/>
            <a:ext cx="5121244" cy="3660775"/>
          </a:xfrm>
        </p:spPr>
        <p:txBody>
          <a:bodyPr anchor="t">
            <a:noAutofit/>
          </a:bodyPr>
          <a:lstStyle/>
          <a:p>
            <a:r>
              <a:rPr lang="en-US" sz="2200" dirty="0"/>
              <a:t>A quick intro for onboarding</a:t>
            </a:r>
          </a:p>
          <a:p>
            <a:r>
              <a:rPr lang="en-US" sz="2200" dirty="0"/>
              <a:t>Use a template for consistency</a:t>
            </a:r>
          </a:p>
          <a:p>
            <a:r>
              <a:rPr lang="en-AU" sz="2200" dirty="0"/>
              <a:t>Customise</a:t>
            </a:r>
            <a:r>
              <a:rPr lang="en-US" sz="2200" dirty="0"/>
              <a:t> for your company</a:t>
            </a:r>
          </a:p>
          <a:p>
            <a:r>
              <a:rPr lang="en-US" sz="2200" dirty="0"/>
              <a:t>Use </a:t>
            </a:r>
            <a:r>
              <a:rPr lang="en-AU" sz="2200" dirty="0">
                <a:hlinkClick r:id="rId3">
                  <a:extLst>
                    <a:ext uri="{A12FA001-AC4F-418D-AE19-62706E023703}">
                      <ahyp:hlinkClr xmlns:ahyp="http://schemas.microsoft.com/office/drawing/2018/hyperlinkcolor" val="tx"/>
                    </a:ext>
                  </a:extLst>
                </a:hlinkClick>
              </a:rPr>
              <a:t>readme-md-generator</a:t>
            </a:r>
            <a:endParaRPr lang="en-US" sz="2200" dirty="0"/>
          </a:p>
          <a:p>
            <a:r>
              <a:rPr lang="en-US" sz="2200" dirty="0"/>
              <a:t>Or Google for examples</a:t>
            </a:r>
          </a:p>
        </p:txBody>
      </p:sp>
      <p:pic>
        <p:nvPicPr>
          <p:cNvPr id="4" name="Picture 3">
            <a:extLst>
              <a:ext uri="{FF2B5EF4-FFF2-40B4-BE49-F238E27FC236}">
                <a16:creationId xmlns:a16="http://schemas.microsoft.com/office/drawing/2014/main" id="{5C011A2A-468A-EF9C-9561-A6BC532FF4B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84419" y="2673327"/>
            <a:ext cx="6236208" cy="3660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186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idx="4294967295"/>
          </p:nvPr>
        </p:nvSpPr>
        <p:spPr>
          <a:xfrm>
            <a:off x="0" y="585788"/>
            <a:ext cx="10515600" cy="1325562"/>
          </a:xfrm>
        </p:spPr>
        <p:txBody>
          <a:bodyPr>
            <a:normAutofit/>
          </a:bodyPr>
          <a:lstStyle/>
          <a:p>
            <a:r>
              <a:rPr lang="en-US" dirty="0"/>
              <a:t>Markdown README</a:t>
            </a:r>
          </a:p>
        </p:txBody>
      </p:sp>
      <p:sp>
        <p:nvSpPr>
          <p:cNvPr id="3" name="Subtitle 2">
            <a:extLst>
              <a:ext uri="{FF2B5EF4-FFF2-40B4-BE49-F238E27FC236}">
                <a16:creationId xmlns:a16="http://schemas.microsoft.com/office/drawing/2014/main" id="{E284F0F7-ED43-49F4-282D-8D02DC16CD41}"/>
              </a:ext>
            </a:extLst>
          </p:cNvPr>
          <p:cNvSpPr>
            <a:spLocks noGrp="1"/>
          </p:cNvSpPr>
          <p:nvPr>
            <p:ph idx="4294967295"/>
          </p:nvPr>
        </p:nvSpPr>
        <p:spPr>
          <a:xfrm>
            <a:off x="7402067" y="1887836"/>
            <a:ext cx="4686677" cy="4375323"/>
          </a:xfrm>
        </p:spPr>
        <p:txBody>
          <a:bodyPr anchor="t">
            <a:noAutofit/>
          </a:bodyPr>
          <a:lstStyle/>
          <a:p>
            <a:r>
              <a:rPr lang="en-US" sz="2200" dirty="0"/>
              <a:t>A quick intro for onboarding</a:t>
            </a:r>
          </a:p>
          <a:p>
            <a:r>
              <a:rPr lang="en-US" sz="2200" dirty="0"/>
              <a:t>Use a template for consistency</a:t>
            </a:r>
          </a:p>
          <a:p>
            <a:r>
              <a:rPr lang="en-AU" sz="2200" dirty="0"/>
              <a:t>Customise</a:t>
            </a:r>
            <a:r>
              <a:rPr lang="en-US" sz="2200" dirty="0"/>
              <a:t> for your company</a:t>
            </a:r>
          </a:p>
          <a:p>
            <a:r>
              <a:rPr lang="en-US" sz="2200" strike="sngStrike" dirty="0"/>
              <a:t>Google for examples</a:t>
            </a:r>
          </a:p>
          <a:p>
            <a:r>
              <a:rPr lang="en-US" sz="2200" dirty="0"/>
              <a:t>Ask </a:t>
            </a:r>
            <a:r>
              <a:rPr lang="en-US" sz="2200" dirty="0" err="1"/>
              <a:t>ChatGPT</a:t>
            </a:r>
            <a:endParaRPr lang="en-US" sz="2200" dirty="0"/>
          </a:p>
        </p:txBody>
      </p:sp>
      <p:pic>
        <p:nvPicPr>
          <p:cNvPr id="2050" name="Picture 2" descr="THE NEW CHATGPT LOGO PNG 2023 - eDigital Agency">
            <a:extLst>
              <a:ext uri="{FF2B5EF4-FFF2-40B4-BE49-F238E27FC236}">
                <a16:creationId xmlns:a16="http://schemas.microsoft.com/office/drawing/2014/main" id="{ECD9F517-F508-6BAC-04FB-77CF26EB2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450" y="5593752"/>
            <a:ext cx="927462" cy="92746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F9A5D8F-BA46-0933-4147-D7E8BBD33566}"/>
              </a:ext>
            </a:extLst>
          </p:cNvPr>
          <p:cNvPicPr>
            <a:picLocks noChangeAspect="1"/>
          </p:cNvPicPr>
          <p:nvPr/>
        </p:nvPicPr>
        <p:blipFill>
          <a:blip r:embed="rId4"/>
          <a:stretch>
            <a:fillRect/>
          </a:stretch>
        </p:blipFill>
        <p:spPr>
          <a:xfrm rot="20764978">
            <a:off x="2722428" y="2039277"/>
            <a:ext cx="4229141" cy="4262246"/>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B73C7326-EA57-30D5-E728-452BECADEEA7}"/>
              </a:ext>
            </a:extLst>
          </p:cNvPr>
          <p:cNvPicPr>
            <a:picLocks noChangeAspect="1"/>
          </p:cNvPicPr>
          <p:nvPr/>
        </p:nvPicPr>
        <p:blipFill>
          <a:blip r:embed="rId5"/>
          <a:stretch>
            <a:fillRect/>
          </a:stretch>
        </p:blipFill>
        <p:spPr>
          <a:xfrm>
            <a:off x="289267" y="3143472"/>
            <a:ext cx="6942775" cy="1801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233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p:txBody>
          <a:bodyPr>
            <a:normAutofit/>
          </a:bodyPr>
          <a:lstStyle/>
          <a:p>
            <a:r>
              <a:rPr lang="en-US" dirty="0"/>
              <a:t>Tracking Decisions</a:t>
            </a:r>
          </a:p>
        </p:txBody>
      </p:sp>
      <p:sp>
        <p:nvSpPr>
          <p:cNvPr id="3" name="Subtitle 2">
            <a:extLst>
              <a:ext uri="{FF2B5EF4-FFF2-40B4-BE49-F238E27FC236}">
                <a16:creationId xmlns:a16="http://schemas.microsoft.com/office/drawing/2014/main" id="{E284F0F7-ED43-49F4-282D-8D02DC16CD41}"/>
              </a:ext>
            </a:extLst>
          </p:cNvPr>
          <p:cNvSpPr>
            <a:spLocks noGrp="1"/>
          </p:cNvSpPr>
          <p:nvPr>
            <p:ph sz="quarter" idx="13"/>
          </p:nvPr>
        </p:nvSpPr>
        <p:spPr/>
        <p:txBody>
          <a:bodyPr anchor="t">
            <a:normAutofit/>
          </a:bodyPr>
          <a:lstStyle/>
          <a:p>
            <a:r>
              <a:rPr lang="en-US" sz="2200" dirty="0">
                <a:hlinkClick r:id="rId3">
                  <a:extLst>
                    <a:ext uri="{A12FA001-AC4F-418D-AE19-62706E023703}">
                      <ahyp:hlinkClr xmlns:ahyp="http://schemas.microsoft.com/office/drawing/2018/hyperlinkcolor" val="tx"/>
                    </a:ext>
                  </a:extLst>
                </a:hlinkClick>
              </a:rPr>
              <a:t>Markdown Decision Records (MADR)</a:t>
            </a:r>
            <a:endParaRPr lang="en-US" sz="2200" dirty="0"/>
          </a:p>
          <a:p>
            <a:pPr lvl="1"/>
            <a:r>
              <a:rPr lang="en-US" sz="2200" dirty="0"/>
              <a:t>Context/Problem</a:t>
            </a:r>
          </a:p>
          <a:p>
            <a:pPr lvl="1"/>
            <a:r>
              <a:rPr lang="en-US" sz="2200" dirty="0"/>
              <a:t>Considered Options</a:t>
            </a:r>
          </a:p>
          <a:p>
            <a:pPr lvl="1"/>
            <a:r>
              <a:rPr lang="en-US" sz="2200" dirty="0"/>
              <a:t>Decision</a:t>
            </a:r>
          </a:p>
          <a:p>
            <a:pPr lvl="1"/>
            <a:r>
              <a:rPr lang="en-US" sz="2200" dirty="0"/>
              <a:t>Consequences</a:t>
            </a:r>
          </a:p>
          <a:p>
            <a:r>
              <a:rPr lang="en-US" sz="2200" dirty="0"/>
              <a:t>Create an index for easy reference</a:t>
            </a:r>
          </a:p>
        </p:txBody>
      </p:sp>
    </p:spTree>
    <p:extLst>
      <p:ext uri="{BB962C8B-B14F-4D97-AF65-F5344CB8AC3E}">
        <p14:creationId xmlns:p14="http://schemas.microsoft.com/office/powerpoint/2010/main" val="291438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A60BB93-98E6-0C3F-8E61-D609AA4084E6}"/>
              </a:ext>
            </a:extLst>
          </p:cNvPr>
          <p:cNvPicPr>
            <a:picLocks noChangeAspect="1"/>
          </p:cNvPicPr>
          <p:nvPr/>
        </p:nvPicPr>
        <p:blipFill>
          <a:blip r:embed="rId3"/>
          <a:stretch>
            <a:fillRect/>
          </a:stretch>
        </p:blipFill>
        <p:spPr>
          <a:xfrm>
            <a:off x="2916620" y="-6"/>
            <a:ext cx="6358759" cy="6858000"/>
          </a:xfrm>
          <a:prstGeom prst="rect">
            <a:avLst/>
          </a:prstGeom>
        </p:spPr>
      </p:pic>
    </p:spTree>
    <p:extLst>
      <p:ext uri="{BB962C8B-B14F-4D97-AF65-F5344CB8AC3E}">
        <p14:creationId xmlns:p14="http://schemas.microsoft.com/office/powerpoint/2010/main" val="3940701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idx="4294967295"/>
          </p:nvPr>
        </p:nvSpPr>
        <p:spPr>
          <a:xfrm>
            <a:off x="688064" y="-367703"/>
            <a:ext cx="10363200" cy="1595438"/>
          </a:xfrm>
        </p:spPr>
        <p:txBody>
          <a:bodyPr>
            <a:normAutofit/>
          </a:bodyPr>
          <a:lstStyle/>
          <a:p>
            <a:r>
              <a:rPr lang="en-US" dirty="0"/>
              <a:t>Markdown Decision </a:t>
            </a:r>
            <a:r>
              <a:rPr lang="en-US" dirty="0" err="1"/>
              <a:t>REcords</a:t>
            </a:r>
            <a:endParaRPr lang="en-US" dirty="0"/>
          </a:p>
        </p:txBody>
      </p:sp>
      <p:pic>
        <p:nvPicPr>
          <p:cNvPr id="5" name="Picture 3">
            <a:extLst>
              <a:ext uri="{FF2B5EF4-FFF2-40B4-BE49-F238E27FC236}">
                <a16:creationId xmlns:a16="http://schemas.microsoft.com/office/drawing/2014/main" id="{16F41FBC-4E28-414E-3C31-00C161254BE6}"/>
              </a:ext>
            </a:extLst>
          </p:cNvPr>
          <p:cNvPicPr>
            <a:picLocks noChangeAspect="1"/>
          </p:cNvPicPr>
          <p:nvPr/>
        </p:nvPicPr>
        <p:blipFill>
          <a:blip r:embed="rId3"/>
          <a:srcRect/>
          <a:stretch/>
        </p:blipFill>
        <p:spPr>
          <a:xfrm>
            <a:off x="2368718" y="871957"/>
            <a:ext cx="7454563" cy="5605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1099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idx="4294967295"/>
          </p:nvPr>
        </p:nvSpPr>
        <p:spPr>
          <a:xfrm>
            <a:off x="651849" y="971692"/>
            <a:ext cx="5375275" cy="1189037"/>
          </a:xfrm>
        </p:spPr>
        <p:txBody>
          <a:bodyPr anchor="ctr">
            <a:normAutofit fontScale="90000"/>
          </a:bodyPr>
          <a:lstStyle/>
          <a:p>
            <a:r>
              <a:rPr lang="en-US" sz="4100" dirty="0"/>
              <a:t>Architectural Guidance</a:t>
            </a:r>
          </a:p>
        </p:txBody>
      </p:sp>
      <p:sp>
        <p:nvSpPr>
          <p:cNvPr id="3" name="Subtitle 2">
            <a:extLst>
              <a:ext uri="{FF2B5EF4-FFF2-40B4-BE49-F238E27FC236}">
                <a16:creationId xmlns:a16="http://schemas.microsoft.com/office/drawing/2014/main" id="{E284F0F7-ED43-49F4-282D-8D02DC16CD41}"/>
              </a:ext>
            </a:extLst>
          </p:cNvPr>
          <p:cNvSpPr>
            <a:spLocks noGrp="1"/>
          </p:cNvSpPr>
          <p:nvPr>
            <p:ph idx="4294967295"/>
          </p:nvPr>
        </p:nvSpPr>
        <p:spPr>
          <a:xfrm>
            <a:off x="846768" y="2677955"/>
            <a:ext cx="5375275" cy="3787775"/>
          </a:xfrm>
        </p:spPr>
        <p:txBody>
          <a:bodyPr>
            <a:normAutofit/>
          </a:bodyPr>
          <a:lstStyle/>
          <a:p>
            <a:pPr marL="0" indent="0">
              <a:buNone/>
            </a:pPr>
            <a:r>
              <a:rPr lang="en-US" sz="2400" dirty="0"/>
              <a:t>Architecture Principles</a:t>
            </a:r>
          </a:p>
          <a:p>
            <a:pPr lvl="1"/>
            <a:r>
              <a:rPr lang="en-US" dirty="0"/>
              <a:t>Capture expectations/assumptions</a:t>
            </a:r>
          </a:p>
          <a:p>
            <a:pPr lvl="1"/>
            <a:r>
              <a:rPr lang="en-US" dirty="0"/>
              <a:t>Allow teams to make decisions</a:t>
            </a:r>
          </a:p>
          <a:p>
            <a:pPr lvl="1"/>
            <a:r>
              <a:rPr lang="en-US" dirty="0"/>
              <a:t>Could this meeting have been a Principle?</a:t>
            </a:r>
          </a:p>
          <a:p>
            <a:pPr marL="0" indent="0">
              <a:buNone/>
            </a:pPr>
            <a:endParaRPr lang="en-US" sz="2400" dirty="0"/>
          </a:p>
          <a:p>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9D77C551-146D-7E64-4976-7DFD8E6FCDDB}"/>
              </a:ext>
            </a:extLst>
          </p:cNvPr>
          <p:cNvPicPr>
            <a:picLocks noChangeAspect="1"/>
          </p:cNvPicPr>
          <p:nvPr/>
        </p:nvPicPr>
        <p:blipFill>
          <a:blip r:embed="rId3"/>
          <a:srcRect/>
          <a:stretch/>
        </p:blipFill>
        <p:spPr>
          <a:xfrm>
            <a:off x="7222982" y="1866889"/>
            <a:ext cx="4239945" cy="2788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9016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idx="4294967295"/>
          </p:nvPr>
        </p:nvSpPr>
        <p:spPr>
          <a:xfrm>
            <a:off x="552262" y="1062228"/>
            <a:ext cx="5375275" cy="1189037"/>
          </a:xfrm>
        </p:spPr>
        <p:txBody>
          <a:bodyPr anchor="ctr">
            <a:normAutofit fontScale="90000"/>
          </a:bodyPr>
          <a:lstStyle/>
          <a:p>
            <a:r>
              <a:rPr lang="en-US" sz="4100" dirty="0"/>
              <a:t>Architectural Principles</a:t>
            </a:r>
          </a:p>
        </p:txBody>
      </p:sp>
      <p:sp>
        <p:nvSpPr>
          <p:cNvPr id="3" name="Subtitle 2">
            <a:extLst>
              <a:ext uri="{FF2B5EF4-FFF2-40B4-BE49-F238E27FC236}">
                <a16:creationId xmlns:a16="http://schemas.microsoft.com/office/drawing/2014/main" id="{E284F0F7-ED43-49F4-282D-8D02DC16CD41}"/>
              </a:ext>
            </a:extLst>
          </p:cNvPr>
          <p:cNvSpPr>
            <a:spLocks noGrp="1"/>
          </p:cNvSpPr>
          <p:nvPr>
            <p:ph idx="4294967295"/>
          </p:nvPr>
        </p:nvSpPr>
        <p:spPr>
          <a:xfrm>
            <a:off x="561315" y="2573919"/>
            <a:ext cx="5375275" cy="3787775"/>
          </a:xfrm>
        </p:spPr>
        <p:txBody>
          <a:bodyPr>
            <a:normAutofit fontScale="92500" lnSpcReduction="20000"/>
          </a:bodyPr>
          <a:lstStyle/>
          <a:p>
            <a:pPr marL="0" indent="0">
              <a:buNone/>
            </a:pPr>
            <a:r>
              <a:rPr lang="en-US" sz="2000" b="1" dirty="0"/>
              <a:t>Well-defined principles</a:t>
            </a:r>
            <a:endParaRPr lang="en-US" sz="2000" dirty="0"/>
          </a:p>
          <a:p>
            <a:pPr marL="0" indent="0">
              <a:buNone/>
            </a:pPr>
            <a:endParaRPr lang="en-US" sz="2000" dirty="0"/>
          </a:p>
          <a:p>
            <a:pPr marL="0" indent="0">
              <a:buNone/>
            </a:pPr>
            <a:r>
              <a:rPr lang="en-US" sz="2000" b="1" dirty="0"/>
              <a:t>Name</a:t>
            </a:r>
            <a:r>
              <a:rPr lang="en-US" sz="2000" dirty="0"/>
              <a:t>: </a:t>
            </a:r>
            <a:r>
              <a:rPr lang="en-US" sz="1900" dirty="0"/>
              <a:t>Succinct, easy to remember, and carries the essence of the rule (few words)</a:t>
            </a:r>
          </a:p>
          <a:p>
            <a:pPr marL="0" indent="0">
              <a:buNone/>
            </a:pPr>
            <a:r>
              <a:rPr lang="en-US" sz="2000" b="1" dirty="0"/>
              <a:t>Statement</a:t>
            </a:r>
            <a:r>
              <a:rPr lang="en-US" sz="2000" dirty="0"/>
              <a:t>: </a:t>
            </a:r>
            <a:r>
              <a:rPr lang="en-US" sz="1900" dirty="0"/>
              <a:t>Unambiguous statement defining the rule (1 to 3 sentences)</a:t>
            </a:r>
          </a:p>
          <a:p>
            <a:pPr marL="0" indent="0">
              <a:buNone/>
            </a:pPr>
            <a:r>
              <a:rPr lang="en-US" sz="2000" b="1" dirty="0"/>
              <a:t>Rationale</a:t>
            </a:r>
            <a:r>
              <a:rPr lang="en-US" sz="2000" dirty="0"/>
              <a:t>: </a:t>
            </a:r>
            <a:r>
              <a:rPr lang="en-US" sz="1900" dirty="0"/>
              <a:t>Why is this rule important, particularly in terms of business benefits.</a:t>
            </a:r>
          </a:p>
          <a:p>
            <a:pPr marL="0" indent="0">
              <a:buNone/>
            </a:pPr>
            <a:r>
              <a:rPr lang="en-US" sz="2000" b="1" dirty="0"/>
              <a:t>Implications</a:t>
            </a:r>
            <a:r>
              <a:rPr lang="en-US" sz="2000" dirty="0"/>
              <a:t>: </a:t>
            </a:r>
            <a:r>
              <a:rPr lang="en-US" sz="1900" dirty="0"/>
              <a:t>Identifies explicitly how the rule affects the business, teams, etc.</a:t>
            </a:r>
            <a:endParaRPr lang="en-US" sz="2000" dirty="0"/>
          </a:p>
        </p:txBody>
      </p:sp>
      <p:pic>
        <p:nvPicPr>
          <p:cNvPr id="6" name="Imagen 5">
            <a:extLst>
              <a:ext uri="{FF2B5EF4-FFF2-40B4-BE49-F238E27FC236}">
                <a16:creationId xmlns:a16="http://schemas.microsoft.com/office/drawing/2014/main" id="{DCDD64FA-8CD2-421F-7F8D-2E455618A051}"/>
              </a:ext>
            </a:extLst>
          </p:cNvPr>
          <p:cNvPicPr>
            <a:picLocks noChangeAspect="1"/>
          </p:cNvPicPr>
          <p:nvPr/>
        </p:nvPicPr>
        <p:blipFill>
          <a:blip r:embed="rId3"/>
          <a:stretch>
            <a:fillRect/>
          </a:stretch>
        </p:blipFill>
        <p:spPr>
          <a:xfrm rot="21386398">
            <a:off x="6422963" y="1535745"/>
            <a:ext cx="10008504" cy="3451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4865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FC7F1D5-DBBC-4878-284E-EF375F8011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0215" y="5580042"/>
            <a:ext cx="1219862" cy="791613"/>
          </a:xfrm>
          <a:prstGeom prst="rect">
            <a:avLst/>
          </a:prstGeom>
        </p:spPr>
      </p:pic>
      <p:pic>
        <p:nvPicPr>
          <p:cNvPr id="7" name="Graphic 6">
            <a:extLst>
              <a:ext uri="{FF2B5EF4-FFF2-40B4-BE49-F238E27FC236}">
                <a16:creationId xmlns:a16="http://schemas.microsoft.com/office/drawing/2014/main" id="{8385D433-8A29-FAB9-0D28-371451190B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2529" y="3402908"/>
            <a:ext cx="1397386" cy="1397386"/>
          </a:xfrm>
          <a:prstGeom prst="rect">
            <a:avLst/>
          </a:prstGeom>
        </p:spPr>
      </p:pic>
      <p:pic>
        <p:nvPicPr>
          <p:cNvPr id="9" name="Graphic 8">
            <a:extLst>
              <a:ext uri="{FF2B5EF4-FFF2-40B4-BE49-F238E27FC236}">
                <a16:creationId xmlns:a16="http://schemas.microsoft.com/office/drawing/2014/main" id="{26D09A9A-26C2-9751-F076-5ED523A6583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29996"/>
          <a:stretch/>
        </p:blipFill>
        <p:spPr>
          <a:xfrm>
            <a:off x="6500525" y="5592782"/>
            <a:ext cx="1226312" cy="767237"/>
          </a:xfrm>
          <a:prstGeom prst="rect">
            <a:avLst/>
          </a:prstGeom>
        </p:spPr>
      </p:pic>
      <p:pic>
        <p:nvPicPr>
          <p:cNvPr id="11" name="Graphic 10">
            <a:extLst>
              <a:ext uri="{FF2B5EF4-FFF2-40B4-BE49-F238E27FC236}">
                <a16:creationId xmlns:a16="http://schemas.microsoft.com/office/drawing/2014/main" id="{CE6FD780-2410-9FC6-592A-D1A6EF4F9B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0525" y="3243576"/>
            <a:ext cx="1579973" cy="287330"/>
          </a:xfrm>
          <a:prstGeom prst="rect">
            <a:avLst/>
          </a:prstGeom>
        </p:spPr>
      </p:pic>
      <p:pic>
        <p:nvPicPr>
          <p:cNvPr id="13" name="Graphic 12">
            <a:extLst>
              <a:ext uri="{FF2B5EF4-FFF2-40B4-BE49-F238E27FC236}">
                <a16:creationId xmlns:a16="http://schemas.microsoft.com/office/drawing/2014/main" id="{EAB2C9FF-2564-FB28-4186-AC4011FD35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71117" y="5814028"/>
            <a:ext cx="2149375" cy="298524"/>
          </a:xfrm>
          <a:prstGeom prst="rect">
            <a:avLst/>
          </a:prstGeom>
        </p:spPr>
      </p:pic>
      <p:pic>
        <p:nvPicPr>
          <p:cNvPr id="15" name="Graphic 14">
            <a:extLst>
              <a:ext uri="{FF2B5EF4-FFF2-40B4-BE49-F238E27FC236}">
                <a16:creationId xmlns:a16="http://schemas.microsoft.com/office/drawing/2014/main" id="{0DDF5131-3C92-AE32-FFE0-9BEC1818CF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30146" y="3229807"/>
            <a:ext cx="1627804" cy="391804"/>
          </a:xfrm>
          <a:prstGeom prst="rect">
            <a:avLst/>
          </a:prstGeom>
        </p:spPr>
      </p:pic>
      <p:pic>
        <p:nvPicPr>
          <p:cNvPr id="17" name="Graphic 16">
            <a:extLst>
              <a:ext uri="{FF2B5EF4-FFF2-40B4-BE49-F238E27FC236}">
                <a16:creationId xmlns:a16="http://schemas.microsoft.com/office/drawing/2014/main" id="{8675247A-EE40-A89E-BA07-89B75040A06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34550" y="1159079"/>
            <a:ext cx="2744520" cy="799141"/>
          </a:xfrm>
          <a:prstGeom prst="rect">
            <a:avLst/>
          </a:prstGeom>
        </p:spPr>
      </p:pic>
      <p:pic>
        <p:nvPicPr>
          <p:cNvPr id="19" name="Graphic 18">
            <a:extLst>
              <a:ext uri="{FF2B5EF4-FFF2-40B4-BE49-F238E27FC236}">
                <a16:creationId xmlns:a16="http://schemas.microsoft.com/office/drawing/2014/main" id="{950C25CC-09A2-611B-C2A3-C15096FB94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99398" y="3124343"/>
            <a:ext cx="1759679" cy="490511"/>
          </a:xfrm>
          <a:prstGeom prst="rect">
            <a:avLst/>
          </a:prstGeom>
        </p:spPr>
      </p:pic>
      <p:pic>
        <p:nvPicPr>
          <p:cNvPr id="21" name="Graphic 20">
            <a:extLst>
              <a:ext uri="{FF2B5EF4-FFF2-40B4-BE49-F238E27FC236}">
                <a16:creationId xmlns:a16="http://schemas.microsoft.com/office/drawing/2014/main" id="{D6561843-CE64-0C07-C87B-913B4A2DB18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484400" y="4033361"/>
            <a:ext cx="1265686" cy="368809"/>
          </a:xfrm>
          <a:prstGeom prst="rect">
            <a:avLst/>
          </a:prstGeom>
        </p:spPr>
      </p:pic>
      <p:pic>
        <p:nvPicPr>
          <p:cNvPr id="23" name="Graphic 22">
            <a:extLst>
              <a:ext uri="{FF2B5EF4-FFF2-40B4-BE49-F238E27FC236}">
                <a16:creationId xmlns:a16="http://schemas.microsoft.com/office/drawing/2014/main" id="{EA7819AA-19F8-3F67-A529-0F21CEA4AA2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03415" y="5727835"/>
            <a:ext cx="2285896" cy="512957"/>
          </a:xfrm>
          <a:prstGeom prst="rect">
            <a:avLst/>
          </a:prstGeom>
        </p:spPr>
      </p:pic>
      <p:pic>
        <p:nvPicPr>
          <p:cNvPr id="25" name="Graphic 24">
            <a:extLst>
              <a:ext uri="{FF2B5EF4-FFF2-40B4-BE49-F238E27FC236}">
                <a16:creationId xmlns:a16="http://schemas.microsoft.com/office/drawing/2014/main" id="{DF2C79CF-30D9-C8BB-A17A-22AE421BD16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66059" y="4001962"/>
            <a:ext cx="1378742" cy="409129"/>
          </a:xfrm>
          <a:prstGeom prst="rect">
            <a:avLst/>
          </a:prstGeom>
        </p:spPr>
      </p:pic>
      <p:pic>
        <p:nvPicPr>
          <p:cNvPr id="27" name="Graphic 26">
            <a:extLst>
              <a:ext uri="{FF2B5EF4-FFF2-40B4-BE49-F238E27FC236}">
                <a16:creationId xmlns:a16="http://schemas.microsoft.com/office/drawing/2014/main" id="{44EC8E3E-2A12-0907-BA58-EDA0397877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676040" y="1159079"/>
            <a:ext cx="2523038" cy="913749"/>
          </a:xfrm>
          <a:prstGeom prst="rect">
            <a:avLst/>
          </a:prstGeom>
        </p:spPr>
      </p:pic>
      <p:pic>
        <p:nvPicPr>
          <p:cNvPr id="29" name="Graphic 28">
            <a:extLst>
              <a:ext uri="{FF2B5EF4-FFF2-40B4-BE49-F238E27FC236}">
                <a16:creationId xmlns:a16="http://schemas.microsoft.com/office/drawing/2014/main" id="{2E4DA5A4-E610-EB2D-ED3F-E73D3914430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521946" y="3223193"/>
            <a:ext cx="1254481" cy="328095"/>
          </a:xfrm>
          <a:prstGeom prst="rect">
            <a:avLst/>
          </a:prstGeom>
        </p:spPr>
      </p:pic>
      <p:pic>
        <p:nvPicPr>
          <p:cNvPr id="31" name="Graphic 30">
            <a:extLst>
              <a:ext uri="{FF2B5EF4-FFF2-40B4-BE49-F238E27FC236}">
                <a16:creationId xmlns:a16="http://schemas.microsoft.com/office/drawing/2014/main" id="{08617613-D3BF-F75C-DD81-F995646907A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785304" y="1308164"/>
            <a:ext cx="2385383" cy="453992"/>
          </a:xfrm>
          <a:prstGeom prst="rect">
            <a:avLst/>
          </a:prstGeom>
        </p:spPr>
      </p:pic>
      <p:grpSp>
        <p:nvGrpSpPr>
          <p:cNvPr id="57" name="Group 56">
            <a:extLst>
              <a:ext uri="{FF2B5EF4-FFF2-40B4-BE49-F238E27FC236}">
                <a16:creationId xmlns:a16="http://schemas.microsoft.com/office/drawing/2014/main" id="{763BBF87-EA7B-4A1E-8F68-3B168CC82940}"/>
              </a:ext>
            </a:extLst>
          </p:cNvPr>
          <p:cNvGrpSpPr/>
          <p:nvPr/>
        </p:nvGrpSpPr>
        <p:grpSpPr>
          <a:xfrm>
            <a:off x="675024" y="357013"/>
            <a:ext cx="10672354" cy="584775"/>
            <a:chOff x="675024" y="357013"/>
            <a:chExt cx="10672354" cy="584775"/>
          </a:xfrm>
        </p:grpSpPr>
        <p:sp>
          <p:nvSpPr>
            <p:cNvPr id="47" name="TextBox 46">
              <a:extLst>
                <a:ext uri="{FF2B5EF4-FFF2-40B4-BE49-F238E27FC236}">
                  <a16:creationId xmlns:a16="http://schemas.microsoft.com/office/drawing/2014/main" id="{AEAC3728-E00F-FA83-4AEE-393D10B01461}"/>
                </a:ext>
              </a:extLst>
            </p:cNvPr>
            <p:cNvSpPr txBox="1"/>
            <p:nvPr/>
          </p:nvSpPr>
          <p:spPr>
            <a:xfrm>
              <a:off x="675024" y="357013"/>
              <a:ext cx="10672354" cy="584775"/>
            </a:xfrm>
            <a:prstGeom prst="rect">
              <a:avLst/>
            </a:prstGeom>
            <a:noFill/>
            <a:ln>
              <a:noFill/>
            </a:ln>
          </p:spPr>
          <p:txBody>
            <a:bodyPr wrap="square" rtlCol="0" anchor="ctr">
              <a:spAutoFit/>
            </a:bodyPr>
            <a:lstStyle/>
            <a:p>
              <a:pPr algn="ctr"/>
              <a:r>
                <a:rPr lang="en-AU" sz="3200">
                  <a:solidFill>
                    <a:srgbClr val="1BA5A6"/>
                  </a:solidFill>
                  <a:latin typeface="Segoe UI Bold" panose="020B0802040204020203" pitchFamily="34" charset="0"/>
                  <a:ea typeface="Segoe UI Black" panose="020B0A02040204020203" pitchFamily="34" charset="0"/>
                  <a:cs typeface="Segoe UI Bold" panose="020B0802040204020203" pitchFamily="34" charset="0"/>
                </a:rPr>
                <a:t>GOLD SPONSORS</a:t>
              </a:r>
            </a:p>
          </p:txBody>
        </p:sp>
        <p:cxnSp>
          <p:nvCxnSpPr>
            <p:cNvPr id="50" name="Straight Connector 49">
              <a:extLst>
                <a:ext uri="{FF2B5EF4-FFF2-40B4-BE49-F238E27FC236}">
                  <a16:creationId xmlns:a16="http://schemas.microsoft.com/office/drawing/2014/main" id="{94887B97-C7A2-EAF2-43BE-1BFB522E67F8}"/>
                </a:ext>
              </a:extLst>
            </p:cNvPr>
            <p:cNvCxnSpPr/>
            <p:nvPr/>
          </p:nvCxnSpPr>
          <p:spPr>
            <a:xfrm flipH="1">
              <a:off x="2460643" y="649400"/>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927D47-69F8-B716-7DE4-B8DEA661E952}"/>
                </a:ext>
              </a:extLst>
            </p:cNvPr>
            <p:cNvCxnSpPr/>
            <p:nvPr/>
          </p:nvCxnSpPr>
          <p:spPr>
            <a:xfrm flipH="1">
              <a:off x="8080498" y="638400"/>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0AD5DC3B-9B34-8CAD-A140-E480CBE5947B}"/>
              </a:ext>
            </a:extLst>
          </p:cNvPr>
          <p:cNvGrpSpPr/>
          <p:nvPr/>
        </p:nvGrpSpPr>
        <p:grpSpPr>
          <a:xfrm>
            <a:off x="675024" y="2391526"/>
            <a:ext cx="10672354" cy="461665"/>
            <a:chOff x="675024" y="2583705"/>
            <a:chExt cx="10672354" cy="461665"/>
          </a:xfrm>
        </p:grpSpPr>
        <p:sp>
          <p:nvSpPr>
            <p:cNvPr id="44" name="TextBox 43">
              <a:extLst>
                <a:ext uri="{FF2B5EF4-FFF2-40B4-BE49-F238E27FC236}">
                  <a16:creationId xmlns:a16="http://schemas.microsoft.com/office/drawing/2014/main" id="{50FF9EB6-0F97-DE5B-44AF-69F1D1F0BCF8}"/>
                </a:ext>
              </a:extLst>
            </p:cNvPr>
            <p:cNvSpPr txBox="1"/>
            <p:nvPr/>
          </p:nvSpPr>
          <p:spPr>
            <a:xfrm>
              <a:off x="675024" y="2583705"/>
              <a:ext cx="10672354" cy="461665"/>
            </a:xfrm>
            <a:prstGeom prst="rect">
              <a:avLst/>
            </a:prstGeom>
            <a:noFill/>
          </p:spPr>
          <p:txBody>
            <a:bodyPr wrap="square" rtlCol="0" anchor="ctr">
              <a:spAutoFit/>
            </a:bodyPr>
            <a:lstStyle/>
            <a:p>
              <a:pPr algn="ctr"/>
              <a:r>
                <a:rPr lang="en-AU" sz="2400">
                  <a:solidFill>
                    <a:srgbClr val="1BA5A6"/>
                  </a:solidFill>
                  <a:latin typeface="Segoe UI Bold" panose="020B0802040204020203" pitchFamily="34" charset="0"/>
                  <a:ea typeface="Segoe UI Black" panose="020B0A02040204020203" pitchFamily="34" charset="0"/>
                  <a:cs typeface="Segoe UI Bold" panose="020B0802040204020203" pitchFamily="34" charset="0"/>
                </a:rPr>
                <a:t>SA SPONSORS</a:t>
              </a:r>
            </a:p>
          </p:txBody>
        </p:sp>
        <p:cxnSp>
          <p:nvCxnSpPr>
            <p:cNvPr id="52" name="Straight Connector 51">
              <a:extLst>
                <a:ext uri="{FF2B5EF4-FFF2-40B4-BE49-F238E27FC236}">
                  <a16:creationId xmlns:a16="http://schemas.microsoft.com/office/drawing/2014/main" id="{D24A7AF3-646E-07FE-3C7B-A473E81E705E}"/>
                </a:ext>
              </a:extLst>
            </p:cNvPr>
            <p:cNvCxnSpPr/>
            <p:nvPr/>
          </p:nvCxnSpPr>
          <p:spPr>
            <a:xfrm flipH="1">
              <a:off x="3044048" y="2814537"/>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69945F3-D55F-17E5-04DE-1559AA9A5E25}"/>
                </a:ext>
              </a:extLst>
            </p:cNvPr>
            <p:cNvCxnSpPr/>
            <p:nvPr/>
          </p:nvCxnSpPr>
          <p:spPr>
            <a:xfrm flipH="1">
              <a:off x="7512236" y="2811374"/>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CD30129-8B3D-4DD1-0D1F-526E65A9637E}"/>
              </a:ext>
            </a:extLst>
          </p:cNvPr>
          <p:cNvGrpSpPr/>
          <p:nvPr/>
        </p:nvGrpSpPr>
        <p:grpSpPr>
          <a:xfrm>
            <a:off x="675024" y="4950524"/>
            <a:ext cx="10672354" cy="461665"/>
            <a:chOff x="675766" y="5022558"/>
            <a:chExt cx="10672354" cy="461665"/>
          </a:xfrm>
        </p:grpSpPr>
        <p:sp>
          <p:nvSpPr>
            <p:cNvPr id="41" name="TextBox 40">
              <a:extLst>
                <a:ext uri="{FF2B5EF4-FFF2-40B4-BE49-F238E27FC236}">
                  <a16:creationId xmlns:a16="http://schemas.microsoft.com/office/drawing/2014/main" id="{082CBBAF-1EFA-BE6B-DDC4-BD2DBC76CF49}"/>
                </a:ext>
              </a:extLst>
            </p:cNvPr>
            <p:cNvSpPr txBox="1"/>
            <p:nvPr/>
          </p:nvSpPr>
          <p:spPr>
            <a:xfrm>
              <a:off x="675766" y="5022558"/>
              <a:ext cx="10672354" cy="461665"/>
            </a:xfrm>
            <a:prstGeom prst="rect">
              <a:avLst/>
            </a:prstGeom>
            <a:noFill/>
          </p:spPr>
          <p:txBody>
            <a:bodyPr wrap="square" lIns="91440" tIns="45720" rIns="91440" bIns="45720" rtlCol="0" anchor="ctr">
              <a:spAutoFit/>
            </a:bodyPr>
            <a:lstStyle/>
            <a:p>
              <a:pPr algn="ctr"/>
              <a:r>
                <a:rPr lang="en-AU" sz="2400" dirty="0">
                  <a:solidFill>
                    <a:srgbClr val="1BA5A6"/>
                  </a:solidFill>
                  <a:latin typeface="Segoe UI Bold"/>
                  <a:ea typeface="Segoe UI Black"/>
                  <a:cs typeface="Segoe UI Bold"/>
                </a:rPr>
                <a:t>WITH SUPPORT FROM</a:t>
              </a:r>
              <a:endParaRPr lang="en-US" dirty="0"/>
            </a:p>
          </p:txBody>
        </p:sp>
        <p:cxnSp>
          <p:nvCxnSpPr>
            <p:cNvPr id="54" name="Straight Connector 53">
              <a:extLst>
                <a:ext uri="{FF2B5EF4-FFF2-40B4-BE49-F238E27FC236}">
                  <a16:creationId xmlns:a16="http://schemas.microsoft.com/office/drawing/2014/main" id="{6EAC9FE4-5EF5-DF49-A4D7-FD739E5DDA69}"/>
                </a:ext>
              </a:extLst>
            </p:cNvPr>
            <p:cNvCxnSpPr/>
            <p:nvPr/>
          </p:nvCxnSpPr>
          <p:spPr>
            <a:xfrm flipH="1">
              <a:off x="2460643" y="5253390"/>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1A9E8CC-C5F8-76B3-02DE-F0E93141C006}"/>
                </a:ext>
              </a:extLst>
            </p:cNvPr>
            <p:cNvCxnSpPr/>
            <p:nvPr/>
          </p:nvCxnSpPr>
          <p:spPr>
            <a:xfrm flipH="1">
              <a:off x="8152847" y="5253390"/>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7486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C1424B-85C0-AEC2-5C4F-62CDE20044EB}"/>
              </a:ext>
            </a:extLst>
          </p:cNvPr>
          <p:cNvSpPr>
            <a:spLocks noGrp="1"/>
          </p:cNvSpPr>
          <p:nvPr>
            <p:ph type="title"/>
          </p:nvPr>
        </p:nvSpPr>
        <p:spPr>
          <a:xfrm>
            <a:off x="913774" y="2630911"/>
            <a:ext cx="10364451" cy="1596177"/>
          </a:xfrm>
        </p:spPr>
        <p:txBody>
          <a:bodyPr/>
          <a:lstStyle/>
          <a:p>
            <a:r>
              <a:rPr lang="en-AU" dirty="0"/>
              <a:t>A picture is worth a thousand words…</a:t>
            </a:r>
          </a:p>
        </p:txBody>
      </p:sp>
    </p:spTree>
    <p:extLst>
      <p:ext uri="{BB962C8B-B14F-4D97-AF65-F5344CB8AC3E}">
        <p14:creationId xmlns:p14="http://schemas.microsoft.com/office/powerpoint/2010/main" val="426013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idx="4294967295"/>
          </p:nvPr>
        </p:nvSpPr>
        <p:spPr>
          <a:xfrm>
            <a:off x="3250194" y="25702"/>
            <a:ext cx="6173788" cy="1325562"/>
          </a:xfrm>
        </p:spPr>
        <p:txBody>
          <a:bodyPr>
            <a:normAutofit/>
          </a:bodyPr>
          <a:lstStyle/>
          <a:p>
            <a:r>
              <a:rPr lang="en-US" dirty="0"/>
              <a:t>Diagramming - </a:t>
            </a:r>
            <a:r>
              <a:rPr lang="en-US" dirty="0" err="1"/>
              <a:t>Excalidraw</a:t>
            </a:r>
            <a:endParaRPr lang="en-US" dirty="0"/>
          </a:p>
        </p:txBody>
      </p:sp>
      <p:sp>
        <p:nvSpPr>
          <p:cNvPr id="3" name="Subtitle 2">
            <a:extLst>
              <a:ext uri="{FF2B5EF4-FFF2-40B4-BE49-F238E27FC236}">
                <a16:creationId xmlns:a16="http://schemas.microsoft.com/office/drawing/2014/main" id="{E284F0F7-ED43-49F4-282D-8D02DC16CD41}"/>
              </a:ext>
            </a:extLst>
          </p:cNvPr>
          <p:cNvSpPr>
            <a:spLocks noGrp="1"/>
          </p:cNvSpPr>
          <p:nvPr>
            <p:ph idx="4294967295"/>
          </p:nvPr>
        </p:nvSpPr>
        <p:spPr>
          <a:xfrm>
            <a:off x="416459" y="2272608"/>
            <a:ext cx="3711921" cy="4156075"/>
          </a:xfrm>
        </p:spPr>
        <p:txBody>
          <a:bodyPr anchor="t">
            <a:normAutofit/>
          </a:bodyPr>
          <a:lstStyle/>
          <a:p>
            <a:r>
              <a:rPr lang="en-US" sz="2000" dirty="0"/>
              <a:t>Traditional diagramming</a:t>
            </a:r>
          </a:p>
          <a:p>
            <a:r>
              <a:rPr lang="en-US" sz="2000" dirty="0"/>
              <a:t>Browser-based</a:t>
            </a:r>
          </a:p>
          <a:p>
            <a:r>
              <a:rPr lang="en-US" sz="2000" dirty="0"/>
              <a:t>Open JSON format file</a:t>
            </a:r>
          </a:p>
        </p:txBody>
      </p:sp>
      <p:pic>
        <p:nvPicPr>
          <p:cNvPr id="1026" name="Picture 2" descr="Product showcase">
            <a:extLst>
              <a:ext uri="{FF2B5EF4-FFF2-40B4-BE49-F238E27FC236}">
                <a16:creationId xmlns:a16="http://schemas.microsoft.com/office/drawing/2014/main" id="{862147DB-C9DB-B0BB-9DAC-2F2CC57B2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260" y="1181357"/>
            <a:ext cx="7836740" cy="548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39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idx="4294967295"/>
          </p:nvPr>
        </p:nvSpPr>
        <p:spPr>
          <a:xfrm>
            <a:off x="3422008" y="141552"/>
            <a:ext cx="6173788" cy="1325562"/>
          </a:xfrm>
        </p:spPr>
        <p:txBody>
          <a:bodyPr>
            <a:normAutofit/>
          </a:bodyPr>
          <a:lstStyle/>
          <a:p>
            <a:r>
              <a:rPr lang="en-US" dirty="0"/>
              <a:t>Diagramming - </a:t>
            </a:r>
            <a:r>
              <a:rPr lang="en-US" dirty="0" err="1"/>
              <a:t>PlantUML</a:t>
            </a:r>
            <a:endParaRPr lang="en-US" dirty="0"/>
          </a:p>
        </p:txBody>
      </p:sp>
      <p:sp>
        <p:nvSpPr>
          <p:cNvPr id="3" name="Subtitle 2">
            <a:extLst>
              <a:ext uri="{FF2B5EF4-FFF2-40B4-BE49-F238E27FC236}">
                <a16:creationId xmlns:a16="http://schemas.microsoft.com/office/drawing/2014/main" id="{E284F0F7-ED43-49F4-282D-8D02DC16CD41}"/>
              </a:ext>
            </a:extLst>
          </p:cNvPr>
          <p:cNvSpPr>
            <a:spLocks noGrp="1"/>
          </p:cNvSpPr>
          <p:nvPr>
            <p:ph idx="4294967295"/>
          </p:nvPr>
        </p:nvSpPr>
        <p:spPr>
          <a:xfrm>
            <a:off x="1303698" y="1539994"/>
            <a:ext cx="5993395" cy="4734057"/>
          </a:xfrm>
        </p:spPr>
        <p:txBody>
          <a:bodyPr anchor="t">
            <a:noAutofit/>
          </a:bodyPr>
          <a:lstStyle/>
          <a:p>
            <a:r>
              <a:rPr lang="en-US" sz="2400" dirty="0"/>
              <a:t>Text-based diagramming</a:t>
            </a:r>
          </a:p>
          <a:p>
            <a:r>
              <a:rPr lang="en-US" sz="2400" dirty="0"/>
              <a:t>multiple diagram types</a:t>
            </a:r>
          </a:p>
          <a:p>
            <a:pPr lvl="1"/>
            <a:r>
              <a:rPr lang="en-US" dirty="0"/>
              <a:t>Sequence, Class, Activity, ERD</a:t>
            </a:r>
          </a:p>
          <a:p>
            <a:r>
              <a:rPr lang="en-US" sz="2400" dirty="0"/>
              <a:t>Extensible with Libraries</a:t>
            </a:r>
          </a:p>
          <a:p>
            <a:pPr lvl="1"/>
            <a:r>
              <a:rPr lang="en-US" dirty="0"/>
              <a:t>Azure, Kubernetes, AWS, C4…</a:t>
            </a:r>
          </a:p>
          <a:p>
            <a:r>
              <a:rPr lang="en-US" sz="2400" dirty="0"/>
              <a:t>Tooling</a:t>
            </a:r>
          </a:p>
          <a:p>
            <a:pPr lvl="1"/>
            <a:r>
              <a:rPr lang="en-US" dirty="0"/>
              <a:t>VS Code, JetBrains, Others…</a:t>
            </a:r>
          </a:p>
          <a:p>
            <a:pPr lvl="1"/>
            <a:r>
              <a:rPr lang="en-US" dirty="0"/>
              <a:t>Markdown wikis</a:t>
            </a:r>
          </a:p>
        </p:txBody>
      </p:sp>
      <p:pic>
        <p:nvPicPr>
          <p:cNvPr id="4098" name="Picture 2">
            <a:extLst>
              <a:ext uri="{FF2B5EF4-FFF2-40B4-BE49-F238E27FC236}">
                <a16:creationId xmlns:a16="http://schemas.microsoft.com/office/drawing/2014/main" id="{62F82159-8089-DBFF-6C01-3C2B679383FD}"/>
              </a:ext>
            </a:extLst>
          </p:cNvPr>
          <p:cNvPicPr>
            <a:picLocks noChangeAspect="1" noChangeArrowheads="1"/>
          </p:cNvPicPr>
          <p:nvPr/>
        </p:nvPicPr>
        <p:blipFill>
          <a:blip r:embed="rId3"/>
          <a:srcRect/>
          <a:stretch/>
        </p:blipFill>
        <p:spPr bwMode="auto">
          <a:xfrm>
            <a:off x="7767996" y="804333"/>
            <a:ext cx="3618298" cy="323385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9BBEA29E-1080-EC2F-57E0-A4D0E3B0E2CB}"/>
              </a:ext>
            </a:extLst>
          </p:cNvPr>
          <p:cNvSpPr txBox="1"/>
          <p:nvPr/>
        </p:nvSpPr>
        <p:spPr>
          <a:xfrm>
            <a:off x="98854" y="6488668"/>
            <a:ext cx="3323154" cy="369332"/>
          </a:xfrm>
          <a:prstGeom prst="rect">
            <a:avLst/>
          </a:prstGeom>
          <a:noFill/>
        </p:spPr>
        <p:txBody>
          <a:bodyPr wrap="none" rtlCol="0">
            <a:spAutoFit/>
          </a:bodyPr>
          <a:lstStyle/>
          <a:p>
            <a:r>
              <a:rPr lang="en-US" dirty="0"/>
              <a:t>* Mermaid is another good option</a:t>
            </a:r>
            <a:endParaRPr lang="en-AU" dirty="0"/>
          </a:p>
        </p:txBody>
      </p:sp>
    </p:spTree>
    <p:extLst>
      <p:ext uri="{BB962C8B-B14F-4D97-AF65-F5344CB8AC3E}">
        <p14:creationId xmlns:p14="http://schemas.microsoft.com/office/powerpoint/2010/main" val="227952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3D450D90-F64B-6030-6285-8EF151613E4D}"/>
              </a:ext>
            </a:extLst>
          </p:cNvPr>
          <p:cNvPicPr>
            <a:picLocks noChangeAspect="1"/>
          </p:cNvPicPr>
          <p:nvPr/>
        </p:nvPicPr>
        <p:blipFill>
          <a:blip r:embed="rId3"/>
          <a:stretch>
            <a:fillRect/>
          </a:stretch>
        </p:blipFill>
        <p:spPr>
          <a:xfrm>
            <a:off x="789458" y="-530363"/>
            <a:ext cx="10613083" cy="7638603"/>
          </a:xfrm>
          <a:prstGeom prst="rect">
            <a:avLst/>
          </a:prstGeom>
        </p:spPr>
      </p:pic>
    </p:spTree>
    <p:extLst>
      <p:ext uri="{BB962C8B-B14F-4D97-AF65-F5344CB8AC3E}">
        <p14:creationId xmlns:p14="http://schemas.microsoft.com/office/powerpoint/2010/main" val="3894081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2" name="Imagen 21">
            <a:extLst>
              <a:ext uri="{FF2B5EF4-FFF2-40B4-BE49-F238E27FC236}">
                <a16:creationId xmlns:a16="http://schemas.microsoft.com/office/drawing/2014/main" id="{A67E281C-1918-94D3-7C19-C782081CD35D}"/>
              </a:ext>
            </a:extLst>
          </p:cNvPr>
          <p:cNvPicPr>
            <a:picLocks noChangeAspect="1"/>
          </p:cNvPicPr>
          <p:nvPr/>
        </p:nvPicPr>
        <p:blipFill>
          <a:blip r:embed="rId3"/>
          <a:stretch>
            <a:fillRect/>
          </a:stretch>
        </p:blipFill>
        <p:spPr>
          <a:xfrm>
            <a:off x="2571750" y="908050"/>
            <a:ext cx="7048500" cy="5041900"/>
          </a:xfrm>
          <a:prstGeom prst="rect">
            <a:avLst/>
          </a:prstGeom>
        </p:spPr>
      </p:pic>
    </p:spTree>
    <p:extLst>
      <p:ext uri="{BB962C8B-B14F-4D97-AF65-F5344CB8AC3E}">
        <p14:creationId xmlns:p14="http://schemas.microsoft.com/office/powerpoint/2010/main" val="21559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6" name="Imagen 5">
            <a:extLst>
              <a:ext uri="{FF2B5EF4-FFF2-40B4-BE49-F238E27FC236}">
                <a16:creationId xmlns:a16="http://schemas.microsoft.com/office/drawing/2014/main" id="{6A8AED7C-75F7-C344-B425-FD7DAFD78875}"/>
              </a:ext>
            </a:extLst>
          </p:cNvPr>
          <p:cNvPicPr>
            <a:picLocks noChangeAspect="1"/>
          </p:cNvPicPr>
          <p:nvPr/>
        </p:nvPicPr>
        <p:blipFill>
          <a:blip r:embed="rId3"/>
          <a:stretch>
            <a:fillRect/>
          </a:stretch>
        </p:blipFill>
        <p:spPr>
          <a:xfrm>
            <a:off x="2926080" y="-514780"/>
            <a:ext cx="6049107" cy="7887560"/>
          </a:xfrm>
          <a:prstGeom prst="rect">
            <a:avLst/>
          </a:prstGeom>
        </p:spPr>
      </p:pic>
    </p:spTree>
    <p:extLst>
      <p:ext uri="{BB962C8B-B14F-4D97-AF65-F5344CB8AC3E}">
        <p14:creationId xmlns:p14="http://schemas.microsoft.com/office/powerpoint/2010/main" val="3881030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2754BA5F-2B29-F26E-9A37-DBCB347D8B1B}"/>
              </a:ext>
            </a:extLst>
          </p:cNvPr>
          <p:cNvPicPr>
            <a:picLocks noChangeAspect="1"/>
          </p:cNvPicPr>
          <p:nvPr/>
        </p:nvPicPr>
        <p:blipFill>
          <a:blip r:embed="rId3"/>
          <a:stretch>
            <a:fillRect/>
          </a:stretch>
        </p:blipFill>
        <p:spPr>
          <a:xfrm>
            <a:off x="3032313" y="1167325"/>
            <a:ext cx="6127373" cy="4523349"/>
          </a:xfrm>
          <a:prstGeom prst="rect">
            <a:avLst/>
          </a:prstGeom>
        </p:spPr>
      </p:pic>
    </p:spTree>
    <p:extLst>
      <p:ext uri="{BB962C8B-B14F-4D97-AF65-F5344CB8AC3E}">
        <p14:creationId xmlns:p14="http://schemas.microsoft.com/office/powerpoint/2010/main" val="21659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84C1C99F-1F75-5365-470E-C21231C4CB45}"/>
              </a:ext>
            </a:extLst>
          </p:cNvPr>
          <p:cNvPicPr>
            <a:picLocks noChangeAspect="1"/>
          </p:cNvPicPr>
          <p:nvPr/>
        </p:nvPicPr>
        <p:blipFill>
          <a:blip r:embed="rId3"/>
          <a:stretch>
            <a:fillRect/>
          </a:stretch>
        </p:blipFill>
        <p:spPr>
          <a:xfrm>
            <a:off x="3091058" y="-546305"/>
            <a:ext cx="6009884" cy="8039819"/>
          </a:xfrm>
          <a:prstGeom prst="rect">
            <a:avLst/>
          </a:prstGeom>
        </p:spPr>
      </p:pic>
    </p:spTree>
    <p:extLst>
      <p:ext uri="{BB962C8B-B14F-4D97-AF65-F5344CB8AC3E}">
        <p14:creationId xmlns:p14="http://schemas.microsoft.com/office/powerpoint/2010/main" val="59675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3" name="Imagen 2">
            <a:extLst>
              <a:ext uri="{FF2B5EF4-FFF2-40B4-BE49-F238E27FC236}">
                <a16:creationId xmlns:a16="http://schemas.microsoft.com/office/drawing/2014/main" id="{FDE67265-1174-40D5-FFD9-36416822CC73}"/>
              </a:ext>
            </a:extLst>
          </p:cNvPr>
          <p:cNvPicPr>
            <a:picLocks noChangeAspect="1"/>
          </p:cNvPicPr>
          <p:nvPr/>
        </p:nvPicPr>
        <p:blipFill>
          <a:blip r:embed="rId3"/>
          <a:stretch>
            <a:fillRect/>
          </a:stretch>
        </p:blipFill>
        <p:spPr>
          <a:xfrm>
            <a:off x="169579" y="1331803"/>
            <a:ext cx="11852841" cy="4283604"/>
          </a:xfrm>
          <a:prstGeom prst="rect">
            <a:avLst/>
          </a:prstGeom>
        </p:spPr>
      </p:pic>
    </p:spTree>
    <p:extLst>
      <p:ext uri="{BB962C8B-B14F-4D97-AF65-F5344CB8AC3E}">
        <p14:creationId xmlns:p14="http://schemas.microsoft.com/office/powerpoint/2010/main" val="3426788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C105A79A-79FF-9CD8-9441-A2E41875E493}"/>
              </a:ext>
            </a:extLst>
          </p:cNvPr>
          <p:cNvPicPr>
            <a:picLocks noChangeAspect="1"/>
          </p:cNvPicPr>
          <p:nvPr/>
        </p:nvPicPr>
        <p:blipFill>
          <a:blip r:embed="rId3"/>
          <a:stretch>
            <a:fillRect/>
          </a:stretch>
        </p:blipFill>
        <p:spPr>
          <a:xfrm>
            <a:off x="1788726" y="-558088"/>
            <a:ext cx="8614548" cy="7974175"/>
          </a:xfrm>
          <a:prstGeom prst="rect">
            <a:avLst/>
          </a:prstGeom>
        </p:spPr>
      </p:pic>
    </p:spTree>
    <p:extLst>
      <p:ext uri="{BB962C8B-B14F-4D97-AF65-F5344CB8AC3E}">
        <p14:creationId xmlns:p14="http://schemas.microsoft.com/office/powerpoint/2010/main" val="415956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E3A9A1-4A31-5615-ED52-3484DC411A92}"/>
              </a:ext>
            </a:extLst>
          </p:cNvPr>
          <p:cNvSpPr>
            <a:spLocks noGrp="1"/>
          </p:cNvSpPr>
          <p:nvPr>
            <p:ph type="ctrTitle"/>
          </p:nvPr>
        </p:nvSpPr>
        <p:spPr/>
        <p:txBody>
          <a:bodyPr/>
          <a:lstStyle/>
          <a:p>
            <a:r>
              <a:rPr lang="en-AU" dirty="0"/>
              <a:t>Documentation for Developers</a:t>
            </a:r>
          </a:p>
        </p:txBody>
      </p:sp>
      <p:sp>
        <p:nvSpPr>
          <p:cNvPr id="3" name="Subtítulo 2">
            <a:extLst>
              <a:ext uri="{FF2B5EF4-FFF2-40B4-BE49-F238E27FC236}">
                <a16:creationId xmlns:a16="http://schemas.microsoft.com/office/drawing/2014/main" id="{3A9A60EC-3ACC-F16D-A1DF-EEDE2F2F8E20}"/>
              </a:ext>
            </a:extLst>
          </p:cNvPr>
          <p:cNvSpPr>
            <a:spLocks noGrp="1"/>
          </p:cNvSpPr>
          <p:nvPr>
            <p:ph type="subTitle" idx="1"/>
          </p:nvPr>
        </p:nvSpPr>
        <p:spPr/>
        <p:txBody>
          <a:bodyPr/>
          <a:lstStyle/>
          <a:p>
            <a:r>
              <a:rPr lang="en-AU" dirty="0"/>
              <a:t>And friends…</a:t>
            </a:r>
          </a:p>
        </p:txBody>
      </p:sp>
    </p:spTree>
    <p:extLst>
      <p:ext uri="{BB962C8B-B14F-4D97-AF65-F5344CB8AC3E}">
        <p14:creationId xmlns:p14="http://schemas.microsoft.com/office/powerpoint/2010/main" val="1408293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4" name="Imagen 3">
            <a:extLst>
              <a:ext uri="{FF2B5EF4-FFF2-40B4-BE49-F238E27FC236}">
                <a16:creationId xmlns:a16="http://schemas.microsoft.com/office/drawing/2014/main" id="{041129BE-E4AB-B818-ADAD-1F4CA1E58297}"/>
              </a:ext>
            </a:extLst>
          </p:cNvPr>
          <p:cNvPicPr>
            <a:picLocks noChangeAspect="1"/>
          </p:cNvPicPr>
          <p:nvPr/>
        </p:nvPicPr>
        <p:blipFill>
          <a:blip r:embed="rId3"/>
          <a:stretch>
            <a:fillRect/>
          </a:stretch>
        </p:blipFill>
        <p:spPr>
          <a:xfrm>
            <a:off x="196727" y="1947489"/>
            <a:ext cx="11798545" cy="2963022"/>
          </a:xfrm>
          <a:prstGeom prst="rect">
            <a:avLst/>
          </a:prstGeom>
        </p:spPr>
      </p:pic>
    </p:spTree>
    <p:extLst>
      <p:ext uri="{BB962C8B-B14F-4D97-AF65-F5344CB8AC3E}">
        <p14:creationId xmlns:p14="http://schemas.microsoft.com/office/powerpoint/2010/main" val="3685890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n 5" descr="Captura de pantalla de computadora&#10;&#10;Descripción generada automáticamente">
            <a:extLst>
              <a:ext uri="{FF2B5EF4-FFF2-40B4-BE49-F238E27FC236}">
                <a16:creationId xmlns:a16="http://schemas.microsoft.com/office/drawing/2014/main" id="{6D6B9DF2-87BB-7457-D7CA-02FDA7CAA06D}"/>
              </a:ext>
            </a:extLst>
          </p:cNvPr>
          <p:cNvPicPr>
            <a:picLocks noChangeAspect="1"/>
          </p:cNvPicPr>
          <p:nvPr/>
        </p:nvPicPr>
        <p:blipFill>
          <a:blip r:embed="rId3"/>
          <a:stretch>
            <a:fillRect/>
          </a:stretch>
        </p:blipFill>
        <p:spPr>
          <a:xfrm>
            <a:off x="218833" y="-217992"/>
            <a:ext cx="11754334" cy="7293983"/>
          </a:xfrm>
          <a:prstGeom prst="rect">
            <a:avLst/>
          </a:prstGeom>
        </p:spPr>
      </p:pic>
    </p:spTree>
    <p:extLst>
      <p:ext uri="{BB962C8B-B14F-4D97-AF65-F5344CB8AC3E}">
        <p14:creationId xmlns:p14="http://schemas.microsoft.com/office/powerpoint/2010/main" val="2896447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p:txBody>
          <a:bodyPr vert="horz" lIns="91440" tIns="45720" rIns="91440" bIns="45720" rtlCol="0" anchor="t">
            <a:normAutofit/>
          </a:bodyPr>
          <a:lstStyle/>
          <a:p>
            <a:r>
              <a:rPr lang="en-US" sz="3600" kern="1200" dirty="0">
                <a:latin typeface="+mj-lt"/>
                <a:ea typeface="+mj-ea"/>
                <a:cs typeface="+mj-cs"/>
              </a:rPr>
              <a:t>C4 Model</a:t>
            </a:r>
          </a:p>
        </p:txBody>
      </p:sp>
      <p:sp>
        <p:nvSpPr>
          <p:cNvPr id="3" name="Subtitle 2">
            <a:extLst>
              <a:ext uri="{FF2B5EF4-FFF2-40B4-BE49-F238E27FC236}">
                <a16:creationId xmlns:a16="http://schemas.microsoft.com/office/drawing/2014/main" id="{E284F0F7-ED43-49F4-282D-8D02DC16CD41}"/>
              </a:ext>
            </a:extLst>
          </p:cNvPr>
          <p:cNvSpPr>
            <a:spLocks noGrp="1"/>
          </p:cNvSpPr>
          <p:nvPr>
            <p:ph sz="quarter" idx="13"/>
          </p:nvPr>
        </p:nvSpPr>
        <p:spPr>
          <a:xfrm>
            <a:off x="1529410" y="1416605"/>
            <a:ext cx="8483723" cy="4947981"/>
          </a:xfrm>
        </p:spPr>
        <p:txBody>
          <a:bodyPr vert="horz" lIns="91440" tIns="45720" rIns="91440" bIns="45720" rtlCol="0">
            <a:noAutofit/>
          </a:bodyPr>
          <a:lstStyle/>
          <a:p>
            <a:r>
              <a:rPr lang="en-US" sz="2000" b="0" i="0" dirty="0">
                <a:effectLst/>
              </a:rPr>
              <a:t>Simple abstractions &amp; Standard diagram types</a:t>
            </a:r>
          </a:p>
          <a:p>
            <a:r>
              <a:rPr lang="en-US" sz="2000" b="0" i="0" dirty="0">
                <a:effectLst/>
              </a:rPr>
              <a:t>Helps avoid overly-complex diagrams</a:t>
            </a:r>
            <a:endParaRPr lang="en-US" sz="2000" dirty="0">
              <a:hlinkClick r:id="rId3">
                <a:extLst>
                  <a:ext uri="{A12FA001-AC4F-418D-AE19-62706E023703}">
                    <ahyp:hlinkClr xmlns:ahyp="http://schemas.microsoft.com/office/drawing/2018/hyperlinkcolor" val="tx"/>
                  </a:ext>
                </a:extLst>
              </a:hlinkClick>
            </a:endParaRPr>
          </a:p>
          <a:p>
            <a:endParaRPr lang="en-US" sz="2000" b="0" i="0" dirty="0">
              <a:effectLst/>
            </a:endParaRPr>
          </a:p>
          <a:p>
            <a:r>
              <a:rPr lang="en-US" sz="2000" b="0" i="0" dirty="0">
                <a:effectLst/>
              </a:rPr>
              <a:t>Context (level 1): system scope, users and other systems</a:t>
            </a:r>
          </a:p>
          <a:p>
            <a:r>
              <a:rPr lang="en-US" sz="2000" b="0" i="0" dirty="0">
                <a:effectLst/>
              </a:rPr>
              <a:t>Container (level 2):  represents an application or a data store</a:t>
            </a:r>
          </a:p>
          <a:p>
            <a:pPr lvl="1"/>
            <a:r>
              <a:rPr lang="en-US" sz="1600" b="0" i="0" dirty="0">
                <a:effectLst/>
              </a:rPr>
              <a:t>web application, mobile app, serverless function, embedded device</a:t>
            </a:r>
          </a:p>
          <a:p>
            <a:r>
              <a:rPr lang="en-US" sz="2000" b="0" i="0" dirty="0">
                <a:effectLst/>
              </a:rPr>
              <a:t>Component (level 3): internals of a container</a:t>
            </a:r>
          </a:p>
          <a:p>
            <a:r>
              <a:rPr lang="en-US" sz="2000" b="0" i="0" dirty="0">
                <a:effectLst/>
              </a:rPr>
              <a:t>Code (level 4): class-level decomposition</a:t>
            </a:r>
          </a:p>
          <a:p>
            <a:endParaRPr lang="en-US" sz="2000" b="0" i="0" dirty="0">
              <a:effectLst/>
            </a:endParaRPr>
          </a:p>
          <a:p>
            <a:r>
              <a:rPr lang="en-US" sz="2000" b="0" i="0" dirty="0">
                <a:effectLst/>
              </a:rPr>
              <a:t>Deployment: optional, and very useful</a:t>
            </a:r>
          </a:p>
        </p:txBody>
      </p:sp>
    </p:spTree>
    <p:extLst>
      <p:ext uri="{BB962C8B-B14F-4D97-AF65-F5344CB8AC3E}">
        <p14:creationId xmlns:p14="http://schemas.microsoft.com/office/powerpoint/2010/main" val="1979923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3" name="Imagen 2">
            <a:extLst>
              <a:ext uri="{FF2B5EF4-FFF2-40B4-BE49-F238E27FC236}">
                <a16:creationId xmlns:a16="http://schemas.microsoft.com/office/drawing/2014/main" id="{B19E4267-BF72-44B4-A0BA-B689391DE65D}"/>
              </a:ext>
            </a:extLst>
          </p:cNvPr>
          <p:cNvPicPr>
            <a:picLocks noChangeAspect="1"/>
          </p:cNvPicPr>
          <p:nvPr/>
        </p:nvPicPr>
        <p:blipFill>
          <a:blip r:embed="rId3"/>
          <a:stretch>
            <a:fillRect/>
          </a:stretch>
        </p:blipFill>
        <p:spPr>
          <a:xfrm>
            <a:off x="225083" y="-331541"/>
            <a:ext cx="11830929" cy="7578152"/>
          </a:xfrm>
          <a:prstGeom prst="rect">
            <a:avLst/>
          </a:prstGeom>
        </p:spPr>
      </p:pic>
    </p:spTree>
    <p:extLst>
      <p:ext uri="{BB962C8B-B14F-4D97-AF65-F5344CB8AC3E}">
        <p14:creationId xmlns:p14="http://schemas.microsoft.com/office/powerpoint/2010/main" val="4183151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83FE6825-6630-8D71-A4BB-09D59743D189}"/>
              </a:ext>
            </a:extLst>
          </p:cNvPr>
          <p:cNvSpPr/>
          <p:nvPr/>
        </p:nvSpPr>
        <p:spPr>
          <a:xfrm>
            <a:off x="0" y="514591"/>
            <a:ext cx="12192000" cy="58288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A01F3BB5-D649-0E00-C468-5176432703D4}"/>
              </a:ext>
            </a:extLst>
          </p:cNvPr>
          <p:cNvPicPr>
            <a:picLocks noChangeAspect="1"/>
          </p:cNvPicPr>
          <p:nvPr/>
        </p:nvPicPr>
        <p:blipFill>
          <a:blip r:embed="rId3"/>
          <a:stretch>
            <a:fillRect/>
          </a:stretch>
        </p:blipFill>
        <p:spPr>
          <a:xfrm>
            <a:off x="2209800" y="533601"/>
            <a:ext cx="7772400" cy="5790797"/>
          </a:xfrm>
          <a:prstGeom prst="rect">
            <a:avLst/>
          </a:prstGeom>
        </p:spPr>
      </p:pic>
    </p:spTree>
    <p:extLst>
      <p:ext uri="{BB962C8B-B14F-4D97-AF65-F5344CB8AC3E}">
        <p14:creationId xmlns:p14="http://schemas.microsoft.com/office/powerpoint/2010/main" val="3146803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62625F13-2BAE-0F25-9D3C-991A0D31F76F}"/>
              </a:ext>
            </a:extLst>
          </p:cNvPr>
          <p:cNvPicPr>
            <a:picLocks noChangeAspect="1"/>
          </p:cNvPicPr>
          <p:nvPr/>
        </p:nvPicPr>
        <p:blipFill>
          <a:blip r:embed="rId3"/>
          <a:stretch>
            <a:fillRect/>
          </a:stretch>
        </p:blipFill>
        <p:spPr>
          <a:xfrm>
            <a:off x="66648" y="-402532"/>
            <a:ext cx="12058704" cy="7663064"/>
          </a:xfrm>
          <a:prstGeom prst="rect">
            <a:avLst/>
          </a:prstGeom>
        </p:spPr>
      </p:pic>
    </p:spTree>
    <p:extLst>
      <p:ext uri="{BB962C8B-B14F-4D97-AF65-F5344CB8AC3E}">
        <p14:creationId xmlns:p14="http://schemas.microsoft.com/office/powerpoint/2010/main" val="1834092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3" name="Imagen 2">
            <a:extLst>
              <a:ext uri="{FF2B5EF4-FFF2-40B4-BE49-F238E27FC236}">
                <a16:creationId xmlns:a16="http://schemas.microsoft.com/office/drawing/2014/main" id="{0D777DE7-2AA4-316D-BC87-AF438B78A4D9}"/>
              </a:ext>
            </a:extLst>
          </p:cNvPr>
          <p:cNvPicPr>
            <a:picLocks noChangeAspect="1"/>
          </p:cNvPicPr>
          <p:nvPr/>
        </p:nvPicPr>
        <p:blipFill>
          <a:blip r:embed="rId3"/>
          <a:stretch>
            <a:fillRect/>
          </a:stretch>
        </p:blipFill>
        <p:spPr>
          <a:xfrm>
            <a:off x="2209800" y="336502"/>
            <a:ext cx="7772400" cy="6184996"/>
          </a:xfrm>
          <a:prstGeom prst="rect">
            <a:avLst/>
          </a:prstGeom>
        </p:spPr>
      </p:pic>
    </p:spTree>
    <p:extLst>
      <p:ext uri="{BB962C8B-B14F-4D97-AF65-F5344CB8AC3E}">
        <p14:creationId xmlns:p14="http://schemas.microsoft.com/office/powerpoint/2010/main" val="3096567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idx="4294967295"/>
          </p:nvPr>
        </p:nvSpPr>
        <p:spPr>
          <a:xfrm>
            <a:off x="1348967" y="1134450"/>
            <a:ext cx="5276850" cy="1325563"/>
          </a:xfrm>
        </p:spPr>
        <p:txBody>
          <a:bodyPr>
            <a:normAutofit/>
          </a:bodyPr>
          <a:lstStyle/>
          <a:p>
            <a:r>
              <a:rPr lang="en-US" dirty="0"/>
              <a:t>Bringing it all together</a:t>
            </a:r>
          </a:p>
        </p:txBody>
      </p:sp>
      <p:sp>
        <p:nvSpPr>
          <p:cNvPr id="3" name="Subtitle 2">
            <a:extLst>
              <a:ext uri="{FF2B5EF4-FFF2-40B4-BE49-F238E27FC236}">
                <a16:creationId xmlns:a16="http://schemas.microsoft.com/office/drawing/2014/main" id="{E284F0F7-ED43-49F4-282D-8D02DC16CD41}"/>
              </a:ext>
            </a:extLst>
          </p:cNvPr>
          <p:cNvSpPr>
            <a:spLocks noGrp="1"/>
          </p:cNvSpPr>
          <p:nvPr>
            <p:ph idx="4294967295"/>
          </p:nvPr>
        </p:nvSpPr>
        <p:spPr>
          <a:xfrm>
            <a:off x="887241" y="2609237"/>
            <a:ext cx="5735402" cy="3610493"/>
          </a:xfrm>
        </p:spPr>
        <p:txBody>
          <a:bodyPr anchor="t">
            <a:noAutofit/>
          </a:bodyPr>
          <a:lstStyle/>
          <a:p>
            <a:r>
              <a:rPr lang="en-US" sz="2000" dirty="0"/>
              <a:t>Add Markdown front-matter for metadata</a:t>
            </a:r>
          </a:p>
          <a:p>
            <a:r>
              <a:rPr lang="en-US" sz="2000" dirty="0"/>
              <a:t>Roll your own scripts</a:t>
            </a:r>
          </a:p>
          <a:p>
            <a:r>
              <a:rPr lang="en-US" sz="2000" dirty="0"/>
              <a:t>Output to PDF in CI/CD pipelines</a:t>
            </a:r>
          </a:p>
          <a:p>
            <a:r>
              <a:rPr lang="en-US" sz="2000" dirty="0" err="1"/>
              <a:t>Mkdocs</a:t>
            </a:r>
            <a:r>
              <a:rPr lang="en-US" sz="2000" dirty="0"/>
              <a:t> &amp; </a:t>
            </a:r>
            <a:r>
              <a:rPr lang="en-US" sz="2000" dirty="0" err="1"/>
              <a:t>Mkdocs</a:t>
            </a:r>
            <a:r>
              <a:rPr lang="en-US" sz="2000" dirty="0"/>
              <a:t> material 😍</a:t>
            </a:r>
          </a:p>
          <a:p>
            <a:r>
              <a:rPr lang="en-US" sz="2000" dirty="0" err="1"/>
              <a:t>Docusaurus</a:t>
            </a:r>
            <a:r>
              <a:rPr lang="en-US" sz="2000" dirty="0"/>
              <a:t> 🦖</a:t>
            </a:r>
          </a:p>
        </p:txBody>
      </p:sp>
      <p:pic>
        <p:nvPicPr>
          <p:cNvPr id="5" name="Picture 2" descr="Backstage TechDocs Markdown to HTML">
            <a:extLst>
              <a:ext uri="{FF2B5EF4-FFF2-40B4-BE49-F238E27FC236}">
                <a16:creationId xmlns:a16="http://schemas.microsoft.com/office/drawing/2014/main" id="{C9D7DFFD-C3EE-184E-F0B6-AFCD90347B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82752" y="455933"/>
            <a:ext cx="4807364" cy="616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11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0765-2C60-266C-6508-CF3F9BE1E879}"/>
              </a:ext>
            </a:extLst>
          </p:cNvPr>
          <p:cNvSpPr>
            <a:spLocks noGrp="1"/>
          </p:cNvSpPr>
          <p:nvPr>
            <p:ph type="title"/>
          </p:nvPr>
        </p:nvSpPr>
        <p:spPr/>
        <p:txBody>
          <a:bodyPr vert="horz" lIns="91440" tIns="45720" rIns="91440" bIns="45720" rtlCol="0" anchor="b">
            <a:normAutofit/>
          </a:bodyPr>
          <a:lstStyle/>
          <a:p>
            <a:r>
              <a:rPr lang="en-US" sz="4800" kern="1200" dirty="0" err="1">
                <a:solidFill>
                  <a:schemeClr val="tx1"/>
                </a:solidFill>
                <a:latin typeface="+mj-lt"/>
                <a:ea typeface="+mj-ea"/>
                <a:cs typeface="+mj-cs"/>
              </a:rPr>
              <a:t>Mkdocs</a:t>
            </a:r>
            <a:endParaRPr lang="en-US" sz="48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E455F1B4-AE80-6D5F-48E3-F05E1A8EF319}"/>
              </a:ext>
            </a:extLst>
          </p:cNvPr>
          <p:cNvSpPr>
            <a:spLocks noGrp="1"/>
          </p:cNvSpPr>
          <p:nvPr>
            <p:ph type="body" sz="half" idx="2"/>
          </p:nvPr>
        </p:nvSpPr>
        <p:spPr/>
        <p:txBody>
          <a:bodyPr vert="horz" lIns="91440" tIns="45720" rIns="91440" bIns="45720" rtlCol="0">
            <a:normAutofit/>
          </a:bodyPr>
          <a:lstStyle/>
          <a:p>
            <a:r>
              <a:rPr lang="en-US" sz="2000" kern="1200" dirty="0">
                <a:solidFill>
                  <a:schemeClr val="tx1"/>
                </a:solidFill>
                <a:latin typeface="+mn-lt"/>
                <a:ea typeface="+mn-ea"/>
                <a:cs typeface="+mn-cs"/>
              </a:rPr>
              <a:t>&amp; Material Design</a:t>
            </a:r>
          </a:p>
        </p:txBody>
      </p:sp>
      <p:pic>
        <p:nvPicPr>
          <p:cNvPr id="13316" name="Picture 4" descr="Proposal: concept for a new (additional) layout · Issue #1906 · squidfunk/ mkdocs-material · GitHub">
            <a:extLst>
              <a:ext uri="{FF2B5EF4-FFF2-40B4-BE49-F238E27FC236}">
                <a16:creationId xmlns:a16="http://schemas.microsoft.com/office/drawing/2014/main" id="{9DD37CAC-6E77-47C3-69C3-1B9887B77C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14356" y="1350613"/>
            <a:ext cx="6408836" cy="40055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868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8A514A-2F04-868F-3DB3-876B14062E31}"/>
              </a:ext>
            </a:extLst>
          </p:cNvPr>
          <p:cNvSpPr>
            <a:spLocks noGrp="1"/>
          </p:cNvSpPr>
          <p:nvPr>
            <p:ph type="ctrTitle"/>
          </p:nvPr>
        </p:nvSpPr>
        <p:spPr/>
        <p:txBody>
          <a:bodyPr/>
          <a:lstStyle/>
          <a:p>
            <a:r>
              <a:rPr lang="en-AU"/>
              <a:t>Demo</a:t>
            </a:r>
            <a:endParaRPr lang="en-AU" dirty="0"/>
          </a:p>
        </p:txBody>
      </p:sp>
      <p:sp>
        <p:nvSpPr>
          <p:cNvPr id="3" name="Subtítulo 2">
            <a:extLst>
              <a:ext uri="{FF2B5EF4-FFF2-40B4-BE49-F238E27FC236}">
                <a16:creationId xmlns:a16="http://schemas.microsoft.com/office/drawing/2014/main" id="{3BC1FA04-EC0E-916A-D928-CD1B6924BC40}"/>
              </a:ext>
            </a:extLst>
          </p:cNvPr>
          <p:cNvSpPr>
            <a:spLocks noGrp="1"/>
          </p:cNvSpPr>
          <p:nvPr>
            <p:ph type="subTitle" idx="1"/>
          </p:nvPr>
        </p:nvSpPr>
        <p:spPr/>
        <p:txBody>
          <a:bodyPr/>
          <a:lstStyle/>
          <a:p>
            <a:r>
              <a:rPr lang="en-AU"/>
              <a:t>Mkdocs &amp; Material</a:t>
            </a:r>
            <a:endParaRPr lang="en-AU" dirty="0"/>
          </a:p>
        </p:txBody>
      </p:sp>
      <p:pic>
        <p:nvPicPr>
          <p:cNvPr id="4" name="Imagen 3">
            <a:extLst>
              <a:ext uri="{FF2B5EF4-FFF2-40B4-BE49-F238E27FC236}">
                <a16:creationId xmlns:a16="http://schemas.microsoft.com/office/drawing/2014/main" id="{852C117D-E16D-6F1B-D5A7-2C450D9854A7}"/>
              </a:ext>
            </a:extLst>
          </p:cNvPr>
          <p:cNvPicPr>
            <a:picLocks noChangeAspect="1"/>
          </p:cNvPicPr>
          <p:nvPr/>
        </p:nvPicPr>
        <p:blipFill>
          <a:blip r:embed="rId2"/>
          <a:stretch>
            <a:fillRect/>
          </a:stretch>
        </p:blipFill>
        <p:spPr>
          <a:xfrm>
            <a:off x="3357517" y="4429919"/>
            <a:ext cx="5816600" cy="800100"/>
          </a:xfrm>
          <a:prstGeom prst="rect">
            <a:avLst/>
          </a:prstGeom>
        </p:spPr>
      </p:pic>
    </p:spTree>
    <p:extLst>
      <p:ext uri="{BB962C8B-B14F-4D97-AF65-F5344CB8AC3E}">
        <p14:creationId xmlns:p14="http://schemas.microsoft.com/office/powerpoint/2010/main" val="2619941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E3A9A1-4A31-5615-ED52-3484DC411A92}"/>
              </a:ext>
            </a:extLst>
          </p:cNvPr>
          <p:cNvSpPr>
            <a:spLocks noGrp="1"/>
          </p:cNvSpPr>
          <p:nvPr>
            <p:ph type="ctrTitle"/>
          </p:nvPr>
        </p:nvSpPr>
        <p:spPr/>
        <p:txBody>
          <a:bodyPr/>
          <a:lstStyle/>
          <a:p>
            <a:r>
              <a:rPr lang="en-AU" strike="sngStrike" dirty="0"/>
              <a:t>Documentation for Developers</a:t>
            </a:r>
          </a:p>
        </p:txBody>
      </p:sp>
      <p:sp>
        <p:nvSpPr>
          <p:cNvPr id="3" name="Subtítulo 2">
            <a:extLst>
              <a:ext uri="{FF2B5EF4-FFF2-40B4-BE49-F238E27FC236}">
                <a16:creationId xmlns:a16="http://schemas.microsoft.com/office/drawing/2014/main" id="{3A9A60EC-3ACC-F16D-A1DF-EEDE2F2F8E20}"/>
              </a:ext>
            </a:extLst>
          </p:cNvPr>
          <p:cNvSpPr>
            <a:spLocks noGrp="1"/>
          </p:cNvSpPr>
          <p:nvPr>
            <p:ph type="subTitle" idx="1"/>
          </p:nvPr>
        </p:nvSpPr>
        <p:spPr/>
        <p:txBody>
          <a:bodyPr/>
          <a:lstStyle/>
          <a:p>
            <a:r>
              <a:rPr lang="en-AU" dirty="0"/>
              <a:t>And friends…</a:t>
            </a:r>
          </a:p>
        </p:txBody>
      </p:sp>
    </p:spTree>
    <p:extLst>
      <p:ext uri="{BB962C8B-B14F-4D97-AF65-F5344CB8AC3E}">
        <p14:creationId xmlns:p14="http://schemas.microsoft.com/office/powerpoint/2010/main" val="246550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90FF19-A1A9-DCF4-4020-55732624D057}"/>
              </a:ext>
            </a:extLst>
          </p:cNvPr>
          <p:cNvSpPr>
            <a:spLocks noGrp="1"/>
          </p:cNvSpPr>
          <p:nvPr>
            <p:ph type="title"/>
          </p:nvPr>
        </p:nvSpPr>
        <p:spPr/>
        <p:txBody>
          <a:bodyPr/>
          <a:lstStyle/>
          <a:p>
            <a:r>
              <a:rPr lang="en-AU" dirty="0"/>
              <a:t>Questions?</a:t>
            </a:r>
          </a:p>
        </p:txBody>
      </p:sp>
      <p:sp>
        <p:nvSpPr>
          <p:cNvPr id="5" name="Marcador de texto 4">
            <a:extLst>
              <a:ext uri="{FF2B5EF4-FFF2-40B4-BE49-F238E27FC236}">
                <a16:creationId xmlns:a16="http://schemas.microsoft.com/office/drawing/2014/main" id="{22E274FE-5F1D-465D-16AE-2D72545FEF6D}"/>
              </a:ext>
            </a:extLst>
          </p:cNvPr>
          <p:cNvSpPr>
            <a:spLocks noGrp="1"/>
          </p:cNvSpPr>
          <p:nvPr>
            <p:ph type="body" sz="half" idx="2"/>
          </p:nvPr>
        </p:nvSpPr>
        <p:spPr/>
        <p:txBody>
          <a:bodyPr/>
          <a:lstStyle/>
          <a:p>
            <a:r>
              <a:rPr lang="en-AU" dirty="0" err="1"/>
              <a:t>Shawinnes.com</a:t>
            </a:r>
            <a:endParaRPr lang="en-AU" dirty="0"/>
          </a:p>
        </p:txBody>
      </p:sp>
    </p:spTree>
    <p:extLst>
      <p:ext uri="{BB962C8B-B14F-4D97-AF65-F5344CB8AC3E}">
        <p14:creationId xmlns:p14="http://schemas.microsoft.com/office/powerpoint/2010/main" val="4016925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C9FF70-D276-BE7E-71A9-8B56A1DF48BB}"/>
              </a:ext>
            </a:extLst>
          </p:cNvPr>
          <p:cNvSpPr txBox="1">
            <a:spLocks/>
          </p:cNvSpPr>
          <p:nvPr/>
        </p:nvSpPr>
        <p:spPr>
          <a:xfrm>
            <a:off x="2802924" y="1254211"/>
            <a:ext cx="6586151" cy="434957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solidFill>
                  <a:srgbClr val="C00000"/>
                </a:solidFill>
                <a:latin typeface="Impact" panose="020B0806030902050204" pitchFamily="34" charset="0"/>
              </a:rPr>
              <a:t>D</a:t>
            </a:r>
            <a:r>
              <a:rPr lang="en-US" sz="6600" dirty="0">
                <a:latin typeface="Impact" panose="020B0806030902050204" pitchFamily="34" charset="0"/>
              </a:rPr>
              <a:t>evelopers</a:t>
            </a:r>
          </a:p>
          <a:p>
            <a:r>
              <a:rPr lang="en-US" sz="6600" dirty="0">
                <a:solidFill>
                  <a:srgbClr val="C00000"/>
                </a:solidFill>
                <a:latin typeface="Impact" panose="020B0806030902050204" pitchFamily="34" charset="0"/>
              </a:rPr>
              <a:t>D</a:t>
            </a:r>
            <a:r>
              <a:rPr lang="en-US" sz="6600" dirty="0">
                <a:latin typeface="Impact" panose="020B0806030902050204" pitchFamily="34" charset="0"/>
              </a:rPr>
              <a:t>o</a:t>
            </a:r>
          </a:p>
          <a:p>
            <a:r>
              <a:rPr lang="en-US" sz="6600" dirty="0">
                <a:solidFill>
                  <a:srgbClr val="C00000"/>
                </a:solidFill>
                <a:latin typeface="Impact" panose="020B0806030902050204" pitchFamily="34" charset="0"/>
              </a:rPr>
              <a:t>D</a:t>
            </a:r>
            <a:r>
              <a:rPr lang="en-US" sz="6600" dirty="0">
                <a:latin typeface="Impact" panose="020B0806030902050204" pitchFamily="34" charset="0"/>
              </a:rPr>
              <a:t>ocumentation</a:t>
            </a:r>
          </a:p>
          <a:p>
            <a:endParaRPr lang="en-US" sz="6600" dirty="0">
              <a:solidFill>
                <a:schemeClr val="bg1"/>
              </a:solidFill>
              <a:latin typeface="Impact" panose="020B0806030902050204" pitchFamily="34" charset="0"/>
            </a:endParaRPr>
          </a:p>
          <a:p>
            <a:r>
              <a:rPr lang="en-US" sz="6600" dirty="0">
                <a:solidFill>
                  <a:srgbClr val="C00000"/>
                </a:solidFill>
                <a:latin typeface="Impact" panose="020B0806030902050204" pitchFamily="34" charset="0"/>
              </a:rPr>
              <a:t>ADELAIDE</a:t>
            </a:r>
          </a:p>
        </p:txBody>
      </p:sp>
    </p:spTree>
    <p:extLst>
      <p:ext uri="{BB962C8B-B14F-4D97-AF65-F5344CB8AC3E}">
        <p14:creationId xmlns:p14="http://schemas.microsoft.com/office/powerpoint/2010/main" val="63806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2228534-3081-1EF3-65C2-0553F4B5CFEE}"/>
              </a:ext>
            </a:extLst>
          </p:cNvPr>
          <p:cNvSpPr>
            <a:spLocks noGrp="1"/>
          </p:cNvSpPr>
          <p:nvPr>
            <p:ph type="title"/>
          </p:nvPr>
        </p:nvSpPr>
        <p:spPr/>
        <p:txBody>
          <a:bodyPr/>
          <a:lstStyle/>
          <a:p>
            <a:r>
              <a:rPr lang="en-AU" dirty="0"/>
              <a:t>About Me</a:t>
            </a:r>
          </a:p>
        </p:txBody>
      </p:sp>
      <p:sp>
        <p:nvSpPr>
          <p:cNvPr id="5" name="Marcador de texto 4">
            <a:extLst>
              <a:ext uri="{FF2B5EF4-FFF2-40B4-BE49-F238E27FC236}">
                <a16:creationId xmlns:a16="http://schemas.microsoft.com/office/drawing/2014/main" id="{125087BC-7566-2CC1-6D6A-9EB9A6A7E80B}"/>
              </a:ext>
            </a:extLst>
          </p:cNvPr>
          <p:cNvSpPr>
            <a:spLocks noGrp="1"/>
          </p:cNvSpPr>
          <p:nvPr>
            <p:ph type="body" sz="half" idx="2"/>
          </p:nvPr>
        </p:nvSpPr>
        <p:spPr>
          <a:xfrm>
            <a:off x="913774" y="2632852"/>
            <a:ext cx="3935689" cy="3804162"/>
          </a:xfrm>
        </p:spPr>
        <p:txBody>
          <a:bodyPr>
            <a:normAutofit/>
          </a:bodyPr>
          <a:lstStyle/>
          <a:p>
            <a:endParaRPr lang="en-AU" b="1" dirty="0"/>
          </a:p>
          <a:p>
            <a:r>
              <a:rPr lang="en-AU" b="1" dirty="0"/>
              <a:t>Currently</a:t>
            </a:r>
          </a:p>
          <a:p>
            <a:r>
              <a:rPr lang="en-AU" dirty="0"/>
              <a:t>Practice Director</a:t>
            </a:r>
          </a:p>
          <a:p>
            <a:r>
              <a:rPr lang="en-AU" dirty="0"/>
              <a:t>Principal Consultant</a:t>
            </a:r>
          </a:p>
          <a:p>
            <a:r>
              <a:rPr lang="en-AU" dirty="0"/>
              <a:t>CTO</a:t>
            </a:r>
          </a:p>
          <a:p>
            <a:endParaRPr lang="en-AU" b="1" dirty="0"/>
          </a:p>
          <a:p>
            <a:r>
              <a:rPr lang="en-AU" b="1" dirty="0"/>
              <a:t>Previously</a:t>
            </a:r>
          </a:p>
          <a:p>
            <a:r>
              <a:rPr lang="en-AU" dirty="0"/>
              <a:t>Various Enterprise, </a:t>
            </a:r>
            <a:r>
              <a:rPr lang="en-AU" dirty="0" err="1"/>
              <a:t>Startup</a:t>
            </a:r>
            <a:r>
              <a:rPr lang="en-AU" dirty="0"/>
              <a:t>, and Freelance Things</a:t>
            </a:r>
          </a:p>
          <a:p>
            <a:endParaRPr lang="en-AU" dirty="0"/>
          </a:p>
          <a:p>
            <a:endParaRPr lang="en-AU" dirty="0"/>
          </a:p>
        </p:txBody>
      </p:sp>
      <p:pic>
        <p:nvPicPr>
          <p:cNvPr id="7" name="Picture 8">
            <a:extLst>
              <a:ext uri="{FF2B5EF4-FFF2-40B4-BE49-F238E27FC236}">
                <a16:creationId xmlns:a16="http://schemas.microsoft.com/office/drawing/2014/main" id="{C94CCC2A-5D14-CB45-BA30-C7043E5AF10B}"/>
              </a:ext>
            </a:extLst>
          </p:cNvPr>
          <p:cNvPicPr>
            <a:picLocks noChangeAspect="1" noChangeArrowheads="1"/>
          </p:cNvPicPr>
          <p:nvPr/>
        </p:nvPicPr>
        <p:blipFill>
          <a:blip r:embed="rId2"/>
          <a:srcRect/>
          <a:stretch/>
        </p:blipFill>
        <p:spPr bwMode="auto">
          <a:xfrm>
            <a:off x="7009872" y="3388772"/>
            <a:ext cx="3634000" cy="16727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2FEDA63-0E27-7BF9-C75A-E40F2848D286}"/>
              </a:ext>
            </a:extLst>
          </p:cNvPr>
          <p:cNvPicPr>
            <a:picLocks noChangeAspect="1" noChangeArrowheads="1"/>
          </p:cNvPicPr>
          <p:nvPr/>
        </p:nvPicPr>
        <p:blipFill>
          <a:blip r:embed="rId3"/>
          <a:srcRect/>
          <a:stretch/>
        </p:blipFill>
        <p:spPr bwMode="auto">
          <a:xfrm>
            <a:off x="6378050" y="1781503"/>
            <a:ext cx="4530211" cy="97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187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3BD53D8-E979-4E60-F014-10C7C50B8C82}"/>
              </a:ext>
            </a:extLst>
          </p:cNvPr>
          <p:cNvSpPr>
            <a:spLocks noGrp="1"/>
          </p:cNvSpPr>
          <p:nvPr>
            <p:ph type="title"/>
          </p:nvPr>
        </p:nvSpPr>
        <p:spPr/>
        <p:txBody>
          <a:bodyPr/>
          <a:lstStyle/>
          <a:p>
            <a:r>
              <a:rPr lang="en-AU" dirty="0"/>
              <a:t>Why </a:t>
            </a:r>
            <a:r>
              <a:rPr lang="en-AU" strike="sngStrike" dirty="0"/>
              <a:t>do we </a:t>
            </a:r>
            <a:r>
              <a:rPr lang="en-AU" dirty="0"/>
              <a:t>document things?</a:t>
            </a:r>
          </a:p>
        </p:txBody>
      </p:sp>
      <p:sp>
        <p:nvSpPr>
          <p:cNvPr id="6" name="Marcador de contenido 5">
            <a:extLst>
              <a:ext uri="{FF2B5EF4-FFF2-40B4-BE49-F238E27FC236}">
                <a16:creationId xmlns:a16="http://schemas.microsoft.com/office/drawing/2014/main" id="{FB4E8922-8301-8E94-86D4-6DC4FC6AACE2}"/>
              </a:ext>
            </a:extLst>
          </p:cNvPr>
          <p:cNvSpPr>
            <a:spLocks noGrp="1"/>
          </p:cNvSpPr>
          <p:nvPr>
            <p:ph sz="quarter" idx="13"/>
          </p:nvPr>
        </p:nvSpPr>
        <p:spPr>
          <a:xfrm>
            <a:off x="913774" y="2169480"/>
            <a:ext cx="10363826" cy="4347450"/>
          </a:xfrm>
        </p:spPr>
        <p:txBody>
          <a:bodyPr>
            <a:noAutofit/>
          </a:bodyPr>
          <a:lstStyle/>
          <a:p>
            <a:r>
              <a:rPr lang="en-AU" dirty="0"/>
              <a:t>Communicate complex systems easier</a:t>
            </a:r>
          </a:p>
          <a:p>
            <a:r>
              <a:rPr lang="en-AU" dirty="0"/>
              <a:t>Reduce cognitive load</a:t>
            </a:r>
          </a:p>
          <a:p>
            <a:r>
              <a:rPr lang="en-AU" dirty="0"/>
              <a:t>Team member on-boarding</a:t>
            </a:r>
          </a:p>
          <a:p>
            <a:r>
              <a:rPr lang="en-AU" dirty="0"/>
              <a:t>Software and Solution Architecture</a:t>
            </a:r>
          </a:p>
          <a:p>
            <a:r>
              <a:rPr lang="en-AU" dirty="0"/>
              <a:t>Architectural Guidelines and Principles</a:t>
            </a:r>
          </a:p>
          <a:p>
            <a:r>
              <a:rPr lang="en-AU" dirty="0"/>
              <a:t>Decisions and rationale</a:t>
            </a:r>
          </a:p>
          <a:p>
            <a:r>
              <a:rPr lang="en-AU" dirty="0"/>
              <a:t>Disaster recovery</a:t>
            </a:r>
          </a:p>
          <a:p>
            <a:r>
              <a:rPr lang="en-AU" dirty="0"/>
              <a:t>Future you will forget what the heck you did this week!</a:t>
            </a:r>
          </a:p>
        </p:txBody>
      </p:sp>
      <p:sp>
        <p:nvSpPr>
          <p:cNvPr id="8" name="Title 1">
            <a:extLst>
              <a:ext uri="{FF2B5EF4-FFF2-40B4-BE49-F238E27FC236}">
                <a16:creationId xmlns:a16="http://schemas.microsoft.com/office/drawing/2014/main" id="{AB01CA69-B5AA-B542-758D-DD4A9C184A27}"/>
              </a:ext>
            </a:extLst>
          </p:cNvPr>
          <p:cNvSpPr txBox="1">
            <a:spLocks/>
          </p:cNvSpPr>
          <p:nvPr/>
        </p:nvSpPr>
        <p:spPr>
          <a:xfrm rot="21104295">
            <a:off x="3522270" y="384634"/>
            <a:ext cx="2667798" cy="967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Script MT Bold" panose="020F0502020204030204" pitchFamily="34" charset="0"/>
                <a:cs typeface="Script MT Bold" panose="020F0502020204030204" pitchFamily="34" charset="0"/>
              </a:rPr>
              <a:t>should we</a:t>
            </a:r>
          </a:p>
        </p:txBody>
      </p:sp>
    </p:spTree>
    <p:extLst>
      <p:ext uri="{BB962C8B-B14F-4D97-AF65-F5344CB8AC3E}">
        <p14:creationId xmlns:p14="http://schemas.microsoft.com/office/powerpoint/2010/main" val="618032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3BD53D8-E979-4E60-F014-10C7C50B8C82}"/>
              </a:ext>
            </a:extLst>
          </p:cNvPr>
          <p:cNvSpPr>
            <a:spLocks noGrp="1"/>
          </p:cNvSpPr>
          <p:nvPr>
            <p:ph type="title"/>
          </p:nvPr>
        </p:nvSpPr>
        <p:spPr/>
        <p:txBody>
          <a:bodyPr/>
          <a:lstStyle/>
          <a:p>
            <a:r>
              <a:rPr lang="en-AU" dirty="0"/>
              <a:t>So, then why </a:t>
            </a:r>
            <a:r>
              <a:rPr lang="en-AU" b="1" i="1" dirty="0"/>
              <a:t>aren’t</a:t>
            </a:r>
            <a:r>
              <a:rPr lang="en-AU" dirty="0"/>
              <a:t> we doing this?</a:t>
            </a:r>
          </a:p>
        </p:txBody>
      </p:sp>
      <p:sp>
        <p:nvSpPr>
          <p:cNvPr id="6" name="Marcador de contenido 5">
            <a:extLst>
              <a:ext uri="{FF2B5EF4-FFF2-40B4-BE49-F238E27FC236}">
                <a16:creationId xmlns:a16="http://schemas.microsoft.com/office/drawing/2014/main" id="{FB4E8922-8301-8E94-86D4-6DC4FC6AACE2}"/>
              </a:ext>
            </a:extLst>
          </p:cNvPr>
          <p:cNvSpPr>
            <a:spLocks noGrp="1"/>
          </p:cNvSpPr>
          <p:nvPr>
            <p:ph sz="quarter" idx="13"/>
          </p:nvPr>
        </p:nvSpPr>
        <p:spPr>
          <a:xfrm>
            <a:off x="913774" y="2169480"/>
            <a:ext cx="10363826" cy="4347450"/>
          </a:xfrm>
        </p:spPr>
        <p:txBody>
          <a:bodyPr wrap="square">
            <a:noAutofit/>
          </a:bodyPr>
          <a:lstStyle/>
          <a:p>
            <a:r>
              <a:rPr lang="en-AU" dirty="0"/>
              <a:t>Documentation is boring</a:t>
            </a:r>
          </a:p>
          <a:p>
            <a:r>
              <a:rPr lang="en-AU" dirty="0"/>
              <a:t>Documentation gets out of date and must be maintained</a:t>
            </a:r>
          </a:p>
          <a:p>
            <a:r>
              <a:rPr lang="en-AU" dirty="0"/>
              <a:t>It breaks the flow of software development</a:t>
            </a:r>
          </a:p>
          <a:p>
            <a:r>
              <a:rPr lang="en-AU" dirty="0"/>
              <a:t>Often requires special tooling, or licenses</a:t>
            </a:r>
          </a:p>
          <a:p>
            <a:r>
              <a:rPr lang="en-AU" dirty="0"/>
              <a:t>Diagramming tools are often hard to version control</a:t>
            </a:r>
          </a:p>
          <a:p>
            <a:r>
              <a:rPr lang="en-AU" dirty="0"/>
              <a:t>Perfect is the enemy of done</a:t>
            </a:r>
          </a:p>
        </p:txBody>
      </p:sp>
    </p:spTree>
    <p:extLst>
      <p:ext uri="{BB962C8B-B14F-4D97-AF65-F5344CB8AC3E}">
        <p14:creationId xmlns:p14="http://schemas.microsoft.com/office/powerpoint/2010/main" val="2402370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448E70B-92E7-BF0A-D4A1-317A0600A4D3}"/>
              </a:ext>
            </a:extLst>
          </p:cNvPr>
          <p:cNvSpPr>
            <a:spLocks noGrp="1"/>
          </p:cNvSpPr>
          <p:nvPr>
            <p:ph type="title"/>
          </p:nvPr>
        </p:nvSpPr>
        <p:spPr/>
        <p:txBody>
          <a:bodyPr/>
          <a:lstStyle/>
          <a:p>
            <a:r>
              <a:rPr lang="en-AU" dirty="0"/>
              <a:t>Traditional Approaches</a:t>
            </a:r>
          </a:p>
        </p:txBody>
      </p:sp>
      <p:sp>
        <p:nvSpPr>
          <p:cNvPr id="5" name="Marcador de texto 4">
            <a:extLst>
              <a:ext uri="{FF2B5EF4-FFF2-40B4-BE49-F238E27FC236}">
                <a16:creationId xmlns:a16="http://schemas.microsoft.com/office/drawing/2014/main" id="{C8A649B1-94BB-CB70-CA53-E560C4883C97}"/>
              </a:ext>
            </a:extLst>
          </p:cNvPr>
          <p:cNvSpPr>
            <a:spLocks noGrp="1"/>
          </p:cNvSpPr>
          <p:nvPr>
            <p:ph type="body" sz="half" idx="2"/>
          </p:nvPr>
        </p:nvSpPr>
        <p:spPr>
          <a:xfrm>
            <a:off x="913774" y="2801652"/>
            <a:ext cx="3935689" cy="3376025"/>
          </a:xfrm>
        </p:spPr>
        <p:txBody>
          <a:bodyPr>
            <a:noAutofit/>
          </a:bodyPr>
          <a:lstStyle/>
          <a:p>
            <a:pPr marL="285750" indent="-285750" algn="l">
              <a:buFont typeface="Arial" panose="020B0604020202020204" pitchFamily="34" charset="0"/>
              <a:buChar char="•"/>
            </a:pPr>
            <a:r>
              <a:rPr lang="en-AU" dirty="0"/>
              <a:t>Wikis, Confluence</a:t>
            </a:r>
          </a:p>
          <a:p>
            <a:pPr marL="285750" indent="-285750" algn="l">
              <a:buFont typeface="Arial" panose="020B0604020202020204" pitchFamily="34" charset="0"/>
              <a:buChar char="•"/>
            </a:pPr>
            <a:r>
              <a:rPr lang="en-AU" dirty="0"/>
              <a:t>Word Documents</a:t>
            </a:r>
          </a:p>
          <a:p>
            <a:pPr marL="285750" indent="-285750" algn="l">
              <a:buFont typeface="Arial" panose="020B0604020202020204" pitchFamily="34" charset="0"/>
              <a:buChar char="•"/>
            </a:pPr>
            <a:r>
              <a:rPr lang="en-AU" dirty="0"/>
              <a:t>Specialised tools</a:t>
            </a:r>
          </a:p>
          <a:p>
            <a:pPr marL="285750" indent="-285750" algn="l">
              <a:buFont typeface="Arial" panose="020B0604020202020204" pitchFamily="34" charset="0"/>
              <a:buChar char="•"/>
            </a:pPr>
            <a:endParaRPr lang="en-AU" dirty="0"/>
          </a:p>
          <a:p>
            <a:pPr marL="285750" indent="-285750" algn="l">
              <a:buFont typeface="Arial" panose="020B0604020202020204" pitchFamily="34" charset="0"/>
              <a:buChar char="•"/>
            </a:pPr>
            <a:r>
              <a:rPr lang="en-AU" dirty="0"/>
              <a:t>Visio</a:t>
            </a:r>
          </a:p>
          <a:p>
            <a:pPr marL="285750" indent="-285750" algn="l">
              <a:buFont typeface="Arial" panose="020B0604020202020204" pitchFamily="34" charset="0"/>
              <a:buChar char="•"/>
            </a:pPr>
            <a:r>
              <a:rPr lang="en-AU" dirty="0" err="1"/>
              <a:t>Draw.io</a:t>
            </a:r>
            <a:endParaRPr lang="en-AU" dirty="0"/>
          </a:p>
          <a:p>
            <a:pPr marL="285750" indent="-285750" algn="l">
              <a:buFont typeface="Arial" panose="020B0604020202020204" pitchFamily="34" charset="0"/>
              <a:buChar char="•"/>
            </a:pPr>
            <a:r>
              <a:rPr lang="en-AU" dirty="0"/>
              <a:t>Paint</a:t>
            </a:r>
          </a:p>
          <a:p>
            <a:pPr marL="285750" indent="-285750" algn="l">
              <a:buFont typeface="Arial" panose="020B0604020202020204" pitchFamily="34" charset="0"/>
              <a:buChar char="•"/>
            </a:pPr>
            <a:r>
              <a:rPr lang="en-AU" dirty="0"/>
              <a:t>Illustration </a:t>
            </a:r>
            <a:r>
              <a:rPr lang="en-AU" dirty="0" err="1"/>
              <a:t>ToolS</a:t>
            </a:r>
            <a:endParaRPr lang="en-AU" dirty="0"/>
          </a:p>
        </p:txBody>
      </p:sp>
      <p:pic>
        <p:nvPicPr>
          <p:cNvPr id="7" name="Picture 4">
            <a:extLst>
              <a:ext uri="{FF2B5EF4-FFF2-40B4-BE49-F238E27FC236}">
                <a16:creationId xmlns:a16="http://schemas.microsoft.com/office/drawing/2014/main" id="{7B47E25A-6413-3785-AAB7-844AC5AD3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8743">
            <a:off x="6026167" y="-92036"/>
            <a:ext cx="3709852" cy="278238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8" name="Picture 6" descr="Recover an earlier version of a Word file - Microsoft Support">
            <a:extLst>
              <a:ext uri="{FF2B5EF4-FFF2-40B4-BE49-F238E27FC236}">
                <a16:creationId xmlns:a16="http://schemas.microsoft.com/office/drawing/2014/main" id="{413D51EC-830D-49D1-3E9E-3EDC325BB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05344">
            <a:off x="7929335" y="1869807"/>
            <a:ext cx="3160849" cy="186541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9" name="Picture 8" descr="Creating Interactive Diagrams with Visio's Layers | Microsoft Office  Reference Guide | InformIT">
            <a:extLst>
              <a:ext uri="{FF2B5EF4-FFF2-40B4-BE49-F238E27FC236}">
                <a16:creationId xmlns:a16="http://schemas.microsoft.com/office/drawing/2014/main" id="{21B68D18-3BF1-B924-AB8E-5890668DBD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02118">
            <a:off x="5377589" y="2989718"/>
            <a:ext cx="4132171" cy="321871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 name="Picture 10" descr="Two Free Ways to Open PDF in Paint">
            <a:extLst>
              <a:ext uri="{FF2B5EF4-FFF2-40B4-BE49-F238E27FC236}">
                <a16:creationId xmlns:a16="http://schemas.microsoft.com/office/drawing/2014/main" id="{4D8D0501-9574-3A34-9538-FC0AC79F7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53043">
            <a:off x="7864632" y="4283457"/>
            <a:ext cx="3574771" cy="254247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074009"/>
      </p:ext>
    </p:extLst>
  </p:cSld>
  <p:clrMapOvr>
    <a:masterClrMapping/>
  </p:clrMapOvr>
</p:sld>
</file>

<file path=ppt/theme/theme1.xml><?xml version="1.0" encoding="utf-8"?>
<a:theme xmlns:a="http://schemas.openxmlformats.org/drawingml/2006/main" name="Gota">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Gota</Template>
  <TotalTime>36</TotalTime>
  <Words>1195</Words>
  <Application>Microsoft Macintosh PowerPoint</Application>
  <PresentationFormat>Panorámica</PresentationFormat>
  <Paragraphs>219</Paragraphs>
  <Slides>40</Slides>
  <Notes>25</Notes>
  <HiddenSlides>1</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40</vt:i4>
      </vt:variant>
    </vt:vector>
  </HeadingPairs>
  <TitlesOfParts>
    <vt:vector size="48" baseType="lpstr">
      <vt:lpstr>Aptos</vt:lpstr>
      <vt:lpstr>Arial</vt:lpstr>
      <vt:lpstr>Impact</vt:lpstr>
      <vt:lpstr>Script MT Bold</vt:lpstr>
      <vt:lpstr>Segoe UI Bold</vt:lpstr>
      <vt:lpstr>Segoe UI Semibold</vt:lpstr>
      <vt:lpstr>Tw Cen MT</vt:lpstr>
      <vt:lpstr>Gota</vt:lpstr>
      <vt:lpstr>Presentación de PowerPoint</vt:lpstr>
      <vt:lpstr>Presentación de PowerPoint</vt:lpstr>
      <vt:lpstr>Documentation for Developers</vt:lpstr>
      <vt:lpstr>Documentation for Developers</vt:lpstr>
      <vt:lpstr>Presentación de PowerPoint</vt:lpstr>
      <vt:lpstr>About Me</vt:lpstr>
      <vt:lpstr>Why do we document things?</vt:lpstr>
      <vt:lpstr>So, then why aren’t we doing this?</vt:lpstr>
      <vt:lpstr>Traditional Approaches</vt:lpstr>
      <vt:lpstr>A possible solution?</vt:lpstr>
      <vt:lpstr>Pros</vt:lpstr>
      <vt:lpstr>A consulting story</vt:lpstr>
      <vt:lpstr>Markdown README</vt:lpstr>
      <vt:lpstr>Markdown README</vt:lpstr>
      <vt:lpstr>Tracking Decisions</vt:lpstr>
      <vt:lpstr>Presentación de PowerPoint</vt:lpstr>
      <vt:lpstr>Markdown Decision REcords</vt:lpstr>
      <vt:lpstr>Architectural Guidance</vt:lpstr>
      <vt:lpstr>Architectural Principles</vt:lpstr>
      <vt:lpstr>A picture is worth a thousand words…</vt:lpstr>
      <vt:lpstr>Diagramming - Excalidraw</vt:lpstr>
      <vt:lpstr>Diagramming - PlantUML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C4 Model</vt:lpstr>
      <vt:lpstr>Presentación de PowerPoint</vt:lpstr>
      <vt:lpstr>Presentación de PowerPoint</vt:lpstr>
      <vt:lpstr>Presentación de PowerPoint</vt:lpstr>
      <vt:lpstr>Presentación de PowerPoint</vt:lpstr>
      <vt:lpstr>Bringing it all together</vt:lpstr>
      <vt:lpstr>Mkdocs</vt:lpstr>
      <vt:lpstr>Demo</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Shaw Innes</dc:creator>
  <cp:lastModifiedBy>Shaw Innes</cp:lastModifiedBy>
  <cp:revision>6</cp:revision>
  <dcterms:created xsi:type="dcterms:W3CDTF">2023-11-14T10:18:45Z</dcterms:created>
  <dcterms:modified xsi:type="dcterms:W3CDTF">2023-11-14T10:54:49Z</dcterms:modified>
</cp:coreProperties>
</file>